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35"/>
  </p:notesMasterIdLst>
  <p:sldIdLst>
    <p:sldId id="264" r:id="rId2"/>
    <p:sldId id="265" r:id="rId3"/>
    <p:sldId id="274" r:id="rId4"/>
    <p:sldId id="304" r:id="rId5"/>
    <p:sldId id="278" r:id="rId6"/>
    <p:sldId id="279" r:id="rId7"/>
    <p:sldId id="305" r:id="rId8"/>
    <p:sldId id="281" r:id="rId9"/>
    <p:sldId id="282" r:id="rId10"/>
    <p:sldId id="306" r:id="rId11"/>
    <p:sldId id="284" r:id="rId12"/>
    <p:sldId id="288" r:id="rId13"/>
    <p:sldId id="307" r:id="rId14"/>
    <p:sldId id="300" r:id="rId15"/>
    <p:sldId id="292" r:id="rId16"/>
    <p:sldId id="308" r:id="rId17"/>
    <p:sldId id="309" r:id="rId18"/>
    <p:sldId id="303" r:id="rId19"/>
    <p:sldId id="297" r:id="rId20"/>
    <p:sldId id="310" r:id="rId21"/>
    <p:sldId id="311" r:id="rId22"/>
    <p:sldId id="312" r:id="rId23"/>
    <p:sldId id="285" r:id="rId24"/>
    <p:sldId id="293" r:id="rId25"/>
    <p:sldId id="295" r:id="rId26"/>
    <p:sldId id="260" r:id="rId27"/>
    <p:sldId id="268" r:id="rId28"/>
    <p:sldId id="261" r:id="rId29"/>
    <p:sldId id="314" r:id="rId30"/>
    <p:sldId id="315" r:id="rId31"/>
    <p:sldId id="316" r:id="rId32"/>
    <p:sldId id="266" r:id="rId33"/>
    <p:sldId id="29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3C2"/>
    <a:srgbClr val="86AB9A"/>
    <a:srgbClr val="817060"/>
    <a:srgbClr val="DC9F21"/>
    <a:srgbClr val="D8EBD3"/>
    <a:srgbClr val="AAF2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01"/>
    <p:restoredTop sz="97030"/>
  </p:normalViewPr>
  <p:slideViewPr>
    <p:cSldViewPr snapToObjects="1">
      <p:cViewPr varScale="1">
        <p:scale>
          <a:sx n="114" d="100"/>
          <a:sy n="114" d="100"/>
        </p:scale>
        <p:origin x="176" y="456"/>
      </p:cViewPr>
      <p:guideLst/>
    </p:cSldViewPr>
  </p:slideViewPr>
  <p:outlineViewPr>
    <p:cViewPr>
      <p:scale>
        <a:sx n="33" d="100"/>
        <a:sy n="33" d="100"/>
      </p:scale>
      <p:origin x="0" y="0"/>
    </p:cViewPr>
  </p:outlineViewPr>
  <p:notesTextViewPr>
    <p:cViewPr>
      <p:scale>
        <a:sx n="1" d="1"/>
        <a:sy n="1" d="1"/>
      </p:scale>
      <p:origin x="0" y="0"/>
    </p:cViewPr>
  </p:notesTextViewPr>
  <p:notesViewPr>
    <p:cSldViewPr snapToObjects="1">
      <p:cViewPr varScale="1">
        <p:scale>
          <a:sx n="233" d="100"/>
          <a:sy n="233" d="100"/>
        </p:scale>
        <p:origin x="1712"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rgbClr val="92D050"/>
            </a:solidFill>
          </c:spPr>
          <c:dPt>
            <c:idx val="0"/>
            <c:bubble3D val="0"/>
            <c:spPr>
              <a:solidFill>
                <a:srgbClr val="92D050"/>
              </a:solidFill>
              <a:ln w="19050">
                <a:solidFill>
                  <a:schemeClr val="lt1"/>
                </a:solidFill>
              </a:ln>
              <a:effectLst/>
            </c:spPr>
            <c:extLst>
              <c:ext xmlns:c16="http://schemas.microsoft.com/office/drawing/2014/chart" uri="{C3380CC4-5D6E-409C-BE32-E72D297353CC}">
                <c16:uniqueId val="{00000002-5F99-B044-8638-B90388E19948}"/>
              </c:ext>
            </c:extLst>
          </c:dPt>
          <c:dPt>
            <c:idx val="1"/>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1-5F99-B044-8638-B90388E19948}"/>
              </c:ext>
            </c:extLst>
          </c:dPt>
          <c:dLbls>
            <c:dLbl>
              <c:idx val="0"/>
              <c:layout>
                <c:manualLayout>
                  <c:x val="-0.24065802929881355"/>
                  <c:y val="-0.24897929874479979"/>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313970588235294"/>
                      <c:h val="0.19182945807338944"/>
                    </c:manualLayout>
                  </c15:layout>
                </c:ext>
                <c:ext xmlns:c16="http://schemas.microsoft.com/office/drawing/2014/chart" uri="{C3380CC4-5D6E-409C-BE32-E72D297353CC}">
                  <c16:uniqueId val="{00000002-5F99-B044-8638-B90388E19948}"/>
                </c:ext>
              </c:extLst>
            </c:dLbl>
            <c:dLbl>
              <c:idx val="1"/>
              <c:layout>
                <c:manualLayout>
                  <c:x val="0.20760151304616334"/>
                  <c:y val="0.21619918375978184"/>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3874999999999999"/>
                      <c:h val="0.19182945807338944"/>
                    </c:manualLayout>
                  </c15:layout>
                </c:ext>
                <c:ext xmlns:c16="http://schemas.microsoft.com/office/drawing/2014/chart" uri="{C3380CC4-5D6E-409C-BE32-E72D297353CC}">
                  <c16:uniqueId val="{00000001-5F99-B044-8638-B90388E19948}"/>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Oh, It's Working</c:v>
                </c:pt>
                <c:pt idx="1">
                  <c:v>It's Not Working</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0-5F99-B044-8638-B90388E1994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Sheet1!$B$1</c:f>
              <c:strCache>
                <c:ptCount val="1"/>
                <c:pt idx="0">
                  <c:v>% Working</c:v>
                </c:pt>
              </c:strCache>
            </c:strRef>
          </c:tx>
          <c:spPr>
            <a:solidFill>
              <a:srgbClr val="92D050"/>
            </a:solidFill>
            <a:ln>
              <a:noFill/>
            </a:ln>
            <a:effectLst/>
          </c:spPr>
          <c:cat>
            <c:strRef>
              <c:f>Sheet1!$A$2:$A$10</c:f>
              <c:strCache>
                <c:ptCount val="5"/>
                <c:pt idx="4">
                  <c:v>Time</c:v>
                </c:pt>
              </c:strCache>
            </c:strRef>
          </c:cat>
          <c:val>
            <c:numRef>
              <c:f>Sheet1!$B$2:$B$10</c:f>
              <c:numCache>
                <c:formatCode>General</c:formatCode>
                <c:ptCount val="9"/>
                <c:pt idx="0">
                  <c:v>0</c:v>
                </c:pt>
                <c:pt idx="1">
                  <c:v>50</c:v>
                </c:pt>
                <c:pt idx="2">
                  <c:v>45</c:v>
                </c:pt>
                <c:pt idx="3">
                  <c:v>48</c:v>
                </c:pt>
                <c:pt idx="4">
                  <c:v>90</c:v>
                </c:pt>
                <c:pt idx="5">
                  <c:v>91</c:v>
                </c:pt>
                <c:pt idx="6">
                  <c:v>80</c:v>
                </c:pt>
                <c:pt idx="7">
                  <c:v>95</c:v>
                </c:pt>
                <c:pt idx="8">
                  <c:v>95</c:v>
                </c:pt>
              </c:numCache>
            </c:numRef>
          </c:val>
          <c:extLst>
            <c:ext xmlns:c16="http://schemas.microsoft.com/office/drawing/2014/chart" uri="{C3380CC4-5D6E-409C-BE32-E72D297353CC}">
              <c16:uniqueId val="{00000000-E8D7-DD44-BFDA-1636CCCCA5A2}"/>
            </c:ext>
          </c:extLst>
        </c:ser>
        <c:dLbls>
          <c:showLegendKey val="0"/>
          <c:showVal val="0"/>
          <c:showCatName val="0"/>
          <c:showSerName val="0"/>
          <c:showPercent val="0"/>
          <c:showBubbleSize val="0"/>
        </c:dLbls>
        <c:axId val="2121149855"/>
        <c:axId val="2121151551"/>
      </c:areaChart>
      <c:catAx>
        <c:axId val="2121149855"/>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2121151551"/>
        <c:crossesAt val="0"/>
        <c:auto val="1"/>
        <c:lblAlgn val="ctr"/>
        <c:lblOffset val="100"/>
        <c:noMultiLvlLbl val="0"/>
      </c:catAx>
      <c:valAx>
        <c:axId val="2121151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1149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Sheet1!$B$1</c:f>
              <c:strCache>
                <c:ptCount val="1"/>
                <c:pt idx="0">
                  <c:v>Graph That Helped One Time</c:v>
                </c:pt>
              </c:strCache>
            </c:strRef>
          </c:tx>
          <c:spPr>
            <a:solidFill>
              <a:schemeClr val="accent2">
                <a:lumMod val="20000"/>
                <a:lumOff val="80000"/>
              </a:schemeClr>
            </a:solidFill>
            <a:ln>
              <a:noFill/>
            </a:ln>
            <a:effectLst/>
          </c:spPr>
          <c:cat>
            <c:numRef>
              <c:f>Sheet1!$A$2:$A$14</c:f>
              <c:numCache>
                <c:formatCode>General</c:formatCode>
                <c:ptCount val="13"/>
              </c:numCache>
            </c:numRef>
          </c:cat>
          <c:val>
            <c:numRef>
              <c:f>Sheet1!$B$2:$B$14</c:f>
              <c:numCache>
                <c:formatCode>General</c:formatCode>
                <c:ptCount val="13"/>
                <c:pt idx="0">
                  <c:v>0</c:v>
                </c:pt>
                <c:pt idx="1">
                  <c:v>80</c:v>
                </c:pt>
                <c:pt idx="2">
                  <c:v>60</c:v>
                </c:pt>
                <c:pt idx="3">
                  <c:v>95</c:v>
                </c:pt>
                <c:pt idx="4">
                  <c:v>20</c:v>
                </c:pt>
                <c:pt idx="5">
                  <c:v>80</c:v>
                </c:pt>
                <c:pt idx="6">
                  <c:v>50</c:v>
                </c:pt>
                <c:pt idx="7">
                  <c:v>80</c:v>
                </c:pt>
                <c:pt idx="8">
                  <c:v>55</c:v>
                </c:pt>
                <c:pt idx="9">
                  <c:v>85</c:v>
                </c:pt>
                <c:pt idx="10">
                  <c:v>60</c:v>
                </c:pt>
                <c:pt idx="11">
                  <c:v>75</c:v>
                </c:pt>
                <c:pt idx="12">
                  <c:v>60</c:v>
                </c:pt>
              </c:numCache>
            </c:numRef>
          </c:val>
          <c:extLst>
            <c:ext xmlns:c16="http://schemas.microsoft.com/office/drawing/2014/chart" uri="{C3380CC4-5D6E-409C-BE32-E72D297353CC}">
              <c16:uniqueId val="{00000000-E8D7-DD44-BFDA-1636CCCCA5A2}"/>
            </c:ext>
          </c:extLst>
        </c:ser>
        <c:dLbls>
          <c:showLegendKey val="0"/>
          <c:showVal val="0"/>
          <c:showCatName val="0"/>
          <c:showSerName val="0"/>
          <c:showPercent val="0"/>
          <c:showBubbleSize val="0"/>
        </c:dLbls>
        <c:axId val="2121149855"/>
        <c:axId val="2121151551"/>
      </c:areaChart>
      <c:catAx>
        <c:axId val="2121149855"/>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1151551"/>
        <c:crosses val="autoZero"/>
        <c:auto val="1"/>
        <c:lblAlgn val="ctr"/>
        <c:lblOffset val="100"/>
        <c:noMultiLvlLbl val="0"/>
      </c:catAx>
      <c:valAx>
        <c:axId val="2121151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1149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rgbClr val="92D050"/>
            </a:solidFill>
          </c:spPr>
          <c:dPt>
            <c:idx val="0"/>
            <c:bubble3D val="0"/>
            <c:spPr>
              <a:solidFill>
                <a:srgbClr val="92D050"/>
              </a:solidFill>
              <a:ln w="19050">
                <a:solidFill>
                  <a:schemeClr val="lt1"/>
                </a:solidFill>
              </a:ln>
              <a:effectLst/>
            </c:spPr>
            <c:extLst>
              <c:ext xmlns:c16="http://schemas.microsoft.com/office/drawing/2014/chart" uri="{C3380CC4-5D6E-409C-BE32-E72D297353CC}">
                <c16:uniqueId val="{00000002-5F99-B044-8638-B90388E19948}"/>
              </c:ext>
            </c:extLst>
          </c:dPt>
          <c:dPt>
            <c:idx val="1"/>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1-5F99-B044-8638-B90388E19948}"/>
              </c:ext>
            </c:extLst>
          </c:dPt>
          <c:dLbls>
            <c:dLbl>
              <c:idx val="0"/>
              <c:layout>
                <c:manualLayout>
                  <c:x val="-0.24065802929881355"/>
                  <c:y val="-0.24897929874479979"/>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313970588235294"/>
                      <c:h val="0.19182945807338944"/>
                    </c:manualLayout>
                  </c15:layout>
                </c:ext>
                <c:ext xmlns:c16="http://schemas.microsoft.com/office/drawing/2014/chart" uri="{C3380CC4-5D6E-409C-BE32-E72D297353CC}">
                  <c16:uniqueId val="{00000002-5F99-B044-8638-B90388E19948}"/>
                </c:ext>
              </c:extLst>
            </c:dLbl>
            <c:dLbl>
              <c:idx val="1"/>
              <c:layout>
                <c:manualLayout>
                  <c:x val="0.20760151304616334"/>
                  <c:y val="0.21619918375978184"/>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3874999999999999"/>
                      <c:h val="0.19182945807338944"/>
                    </c:manualLayout>
                  </c15:layout>
                </c:ext>
                <c:ext xmlns:c16="http://schemas.microsoft.com/office/drawing/2014/chart" uri="{C3380CC4-5D6E-409C-BE32-E72D297353CC}">
                  <c16:uniqueId val="{00000001-5F99-B044-8638-B90388E19948}"/>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Oh, It's Working</c:v>
                </c:pt>
                <c:pt idx="1">
                  <c:v>It's Not Working</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0-5F99-B044-8638-B90388E1994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Sheet1!$B$1</c:f>
              <c:strCache>
                <c:ptCount val="1"/>
                <c:pt idx="0">
                  <c:v>% Working</c:v>
                </c:pt>
              </c:strCache>
            </c:strRef>
          </c:tx>
          <c:spPr>
            <a:solidFill>
              <a:srgbClr val="92D050"/>
            </a:solidFill>
            <a:ln>
              <a:noFill/>
            </a:ln>
            <a:effectLst/>
          </c:spPr>
          <c:cat>
            <c:strRef>
              <c:f>Sheet1!$A$2:$A$10</c:f>
              <c:strCache>
                <c:ptCount val="5"/>
                <c:pt idx="4">
                  <c:v>Time</c:v>
                </c:pt>
              </c:strCache>
            </c:strRef>
          </c:cat>
          <c:val>
            <c:numRef>
              <c:f>Sheet1!$B$2:$B$10</c:f>
              <c:numCache>
                <c:formatCode>General</c:formatCode>
                <c:ptCount val="9"/>
                <c:pt idx="0">
                  <c:v>0</c:v>
                </c:pt>
                <c:pt idx="1">
                  <c:v>50</c:v>
                </c:pt>
                <c:pt idx="2">
                  <c:v>45</c:v>
                </c:pt>
                <c:pt idx="3">
                  <c:v>48</c:v>
                </c:pt>
                <c:pt idx="4">
                  <c:v>90</c:v>
                </c:pt>
                <c:pt idx="5">
                  <c:v>91</c:v>
                </c:pt>
                <c:pt idx="6">
                  <c:v>80</c:v>
                </c:pt>
                <c:pt idx="7">
                  <c:v>95</c:v>
                </c:pt>
                <c:pt idx="8">
                  <c:v>95</c:v>
                </c:pt>
              </c:numCache>
            </c:numRef>
          </c:val>
          <c:extLst>
            <c:ext xmlns:c16="http://schemas.microsoft.com/office/drawing/2014/chart" uri="{C3380CC4-5D6E-409C-BE32-E72D297353CC}">
              <c16:uniqueId val="{00000000-E8D7-DD44-BFDA-1636CCCCA5A2}"/>
            </c:ext>
          </c:extLst>
        </c:ser>
        <c:dLbls>
          <c:showLegendKey val="0"/>
          <c:showVal val="0"/>
          <c:showCatName val="0"/>
          <c:showSerName val="0"/>
          <c:showPercent val="0"/>
          <c:showBubbleSize val="0"/>
        </c:dLbls>
        <c:axId val="2121149855"/>
        <c:axId val="2121151551"/>
      </c:areaChart>
      <c:catAx>
        <c:axId val="2121149855"/>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2121151551"/>
        <c:crossesAt val="0"/>
        <c:auto val="1"/>
        <c:lblAlgn val="ctr"/>
        <c:lblOffset val="100"/>
        <c:noMultiLvlLbl val="0"/>
      </c:catAx>
      <c:valAx>
        <c:axId val="2121151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1149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Sheet1!$B$1</c:f>
              <c:strCache>
                <c:ptCount val="1"/>
                <c:pt idx="0">
                  <c:v>Graph That Helped One Time</c:v>
                </c:pt>
              </c:strCache>
            </c:strRef>
          </c:tx>
          <c:spPr>
            <a:solidFill>
              <a:schemeClr val="accent2">
                <a:lumMod val="20000"/>
                <a:lumOff val="80000"/>
              </a:schemeClr>
            </a:solidFill>
            <a:ln>
              <a:noFill/>
            </a:ln>
            <a:effectLst/>
          </c:spPr>
          <c:cat>
            <c:numRef>
              <c:f>Sheet1!$A$2:$A$14</c:f>
              <c:numCache>
                <c:formatCode>General</c:formatCode>
                <c:ptCount val="13"/>
              </c:numCache>
            </c:numRef>
          </c:cat>
          <c:val>
            <c:numRef>
              <c:f>Sheet1!$B$2:$B$14</c:f>
              <c:numCache>
                <c:formatCode>General</c:formatCode>
                <c:ptCount val="13"/>
                <c:pt idx="0">
                  <c:v>0</c:v>
                </c:pt>
                <c:pt idx="1">
                  <c:v>80</c:v>
                </c:pt>
                <c:pt idx="2">
                  <c:v>60</c:v>
                </c:pt>
                <c:pt idx="3">
                  <c:v>95</c:v>
                </c:pt>
                <c:pt idx="4">
                  <c:v>20</c:v>
                </c:pt>
                <c:pt idx="5">
                  <c:v>80</c:v>
                </c:pt>
                <c:pt idx="6">
                  <c:v>50</c:v>
                </c:pt>
                <c:pt idx="7">
                  <c:v>80</c:v>
                </c:pt>
                <c:pt idx="8">
                  <c:v>55</c:v>
                </c:pt>
                <c:pt idx="9">
                  <c:v>85</c:v>
                </c:pt>
                <c:pt idx="10">
                  <c:v>60</c:v>
                </c:pt>
                <c:pt idx="11">
                  <c:v>75</c:v>
                </c:pt>
                <c:pt idx="12">
                  <c:v>60</c:v>
                </c:pt>
              </c:numCache>
            </c:numRef>
          </c:val>
          <c:extLst>
            <c:ext xmlns:c16="http://schemas.microsoft.com/office/drawing/2014/chart" uri="{C3380CC4-5D6E-409C-BE32-E72D297353CC}">
              <c16:uniqueId val="{00000000-E8D7-DD44-BFDA-1636CCCCA5A2}"/>
            </c:ext>
          </c:extLst>
        </c:ser>
        <c:dLbls>
          <c:showLegendKey val="0"/>
          <c:showVal val="0"/>
          <c:showCatName val="0"/>
          <c:showSerName val="0"/>
          <c:showPercent val="0"/>
          <c:showBubbleSize val="0"/>
        </c:dLbls>
        <c:axId val="2121149855"/>
        <c:axId val="2121151551"/>
      </c:areaChart>
      <c:catAx>
        <c:axId val="2121149855"/>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1151551"/>
        <c:crosses val="autoZero"/>
        <c:auto val="1"/>
        <c:lblAlgn val="ctr"/>
        <c:lblOffset val="100"/>
        <c:noMultiLvlLbl val="0"/>
      </c:catAx>
      <c:valAx>
        <c:axId val="2121151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1149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AF39C6-AF50-5A47-A31A-153BACBA13B1}" type="datetimeFigureOut">
              <a:rPr lang="en-US" smtClean="0"/>
              <a:t>2/19/18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E147B-31DA-CC4C-9919-E5774A527F7E}" type="slidenum">
              <a:rPr lang="en-US" smtClean="0"/>
              <a:t>‹#›</a:t>
            </a:fld>
            <a:endParaRPr lang="en-US"/>
          </a:p>
        </p:txBody>
      </p:sp>
    </p:spTree>
    <p:extLst>
      <p:ext uri="{BB962C8B-B14F-4D97-AF65-F5344CB8AC3E}">
        <p14:creationId xmlns:p14="http://schemas.microsoft.com/office/powerpoint/2010/main" val="1224682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1</a:t>
            </a:fld>
            <a:endParaRPr lang="en-US"/>
          </a:p>
        </p:txBody>
      </p:sp>
    </p:spTree>
    <p:extLst>
      <p:ext uri="{BB962C8B-B14F-4D97-AF65-F5344CB8AC3E}">
        <p14:creationId xmlns:p14="http://schemas.microsoft.com/office/powerpoint/2010/main" val="1043322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upgraded our video service to start displaying our second tutorial with some new tested features</a:t>
            </a:r>
          </a:p>
        </p:txBody>
      </p:sp>
      <p:sp>
        <p:nvSpPr>
          <p:cNvPr id="4" name="Slide Number Placeholder 3"/>
          <p:cNvSpPr>
            <a:spLocks noGrp="1"/>
          </p:cNvSpPr>
          <p:nvPr>
            <p:ph type="sldNum" sz="quarter" idx="10"/>
          </p:nvPr>
        </p:nvSpPr>
        <p:spPr/>
        <p:txBody>
          <a:bodyPr/>
          <a:lstStyle/>
          <a:p>
            <a:fld id="{630E147B-31DA-CC4C-9919-E5774A527F7E}" type="slidenum">
              <a:rPr lang="en-US" smtClean="0"/>
              <a:t>10</a:t>
            </a:fld>
            <a:endParaRPr lang="en-US"/>
          </a:p>
        </p:txBody>
      </p:sp>
    </p:spTree>
    <p:extLst>
      <p:ext uri="{BB962C8B-B14F-4D97-AF65-F5344CB8AC3E}">
        <p14:creationId xmlns:p14="http://schemas.microsoft.com/office/powerpoint/2010/main" val="331130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rolled out video 3 with untested features that only are QA member was supposed to see. Now users are wondering where the new features are at and those that find the link start 404’ing since the test servers were included in our deployment.</a:t>
            </a:r>
          </a:p>
          <a:p>
            <a:endParaRPr lang="en-US" dirty="0"/>
          </a:p>
          <a:p>
            <a:r>
              <a:rPr lang="en-US" dirty="0"/>
              <a:t>If only we could roll out everything always but only selectively turn on features, we could avoid the problem</a:t>
            </a:r>
          </a:p>
        </p:txBody>
      </p:sp>
      <p:sp>
        <p:nvSpPr>
          <p:cNvPr id="4" name="Slide Number Placeholder 3"/>
          <p:cNvSpPr>
            <a:spLocks noGrp="1"/>
          </p:cNvSpPr>
          <p:nvPr>
            <p:ph type="sldNum" sz="quarter" idx="10"/>
          </p:nvPr>
        </p:nvSpPr>
        <p:spPr/>
        <p:txBody>
          <a:bodyPr/>
          <a:lstStyle/>
          <a:p>
            <a:fld id="{630E147B-31DA-CC4C-9919-E5774A527F7E}" type="slidenum">
              <a:rPr lang="en-US" smtClean="0"/>
              <a:t>11</a:t>
            </a:fld>
            <a:endParaRPr lang="en-US"/>
          </a:p>
        </p:txBody>
      </p:sp>
    </p:spTree>
    <p:extLst>
      <p:ext uri="{BB962C8B-B14F-4D97-AF65-F5344CB8AC3E}">
        <p14:creationId xmlns:p14="http://schemas.microsoft.com/office/powerpoint/2010/main" val="968967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a:t>
            </a:r>
            <a:r>
              <a:rPr lang="en-US" dirty="0" err="1"/>
              <a:t>Istio</a:t>
            </a:r>
            <a:endParaRPr lang="en-US" dirty="0"/>
          </a:p>
          <a:p>
            <a:endParaRPr lang="en-US" dirty="0"/>
          </a:p>
          <a:p>
            <a:r>
              <a:rPr lang="en-US" dirty="0" err="1"/>
              <a:t>Istio</a:t>
            </a:r>
            <a:r>
              <a:rPr lang="en-US" dirty="0"/>
              <a:t> was developed to help with the day 2 and onward production scenarios that we just reviewed</a:t>
            </a:r>
          </a:p>
          <a:p>
            <a:endParaRPr lang="en-US" dirty="0"/>
          </a:p>
          <a:p>
            <a:r>
              <a:rPr lang="en-US" dirty="0" err="1"/>
              <a:t>Istio</a:t>
            </a:r>
            <a:r>
              <a:rPr lang="en-US" dirty="0"/>
              <a:t> is deployed in a cluster (k8s or not) as another service. Access to it’s features are controlled the same way Kubernetes allows access to other </a:t>
            </a:r>
            <a:r>
              <a:rPr lang="en-US" dirty="0" err="1"/>
              <a:t>namespaced</a:t>
            </a:r>
            <a:r>
              <a:rPr lang="en-US" dirty="0"/>
              <a:t> services.</a:t>
            </a:r>
          </a:p>
        </p:txBody>
      </p:sp>
      <p:sp>
        <p:nvSpPr>
          <p:cNvPr id="4" name="Slide Number Placeholder 3"/>
          <p:cNvSpPr>
            <a:spLocks noGrp="1"/>
          </p:cNvSpPr>
          <p:nvPr>
            <p:ph type="sldNum" sz="quarter" idx="10"/>
          </p:nvPr>
        </p:nvSpPr>
        <p:spPr/>
        <p:txBody>
          <a:bodyPr/>
          <a:lstStyle/>
          <a:p>
            <a:fld id="{630E147B-31DA-CC4C-9919-E5774A527F7E}" type="slidenum">
              <a:rPr lang="en-US" smtClean="0"/>
              <a:t>12</a:t>
            </a:fld>
            <a:endParaRPr lang="en-US"/>
          </a:p>
        </p:txBody>
      </p:sp>
    </p:spTree>
    <p:extLst>
      <p:ext uri="{BB962C8B-B14F-4D97-AF65-F5344CB8AC3E}">
        <p14:creationId xmlns:p14="http://schemas.microsoft.com/office/powerpoint/2010/main" val="3125906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will deploy a micro service as a container into a</a:t>
            </a:r>
            <a:r>
              <a:rPr lang="en-US" b="1" dirty="0"/>
              <a:t> Pod.</a:t>
            </a:r>
            <a:endParaRPr lang="en-US" dirty="0"/>
          </a:p>
          <a:p>
            <a:r>
              <a:rPr lang="en-US" b="1" dirty="0"/>
              <a:t>Pods</a:t>
            </a:r>
            <a:r>
              <a:rPr lang="en-US" dirty="0"/>
              <a:t> are groups of containers that share system resource (namespaces)</a:t>
            </a:r>
          </a:p>
          <a:p>
            <a:pPr lvl="1"/>
            <a:r>
              <a:rPr lang="en-US" dirty="0"/>
              <a:t>E.g. Process, Networking...</a:t>
            </a:r>
          </a:p>
          <a:p>
            <a:r>
              <a:rPr lang="en-US" dirty="0"/>
              <a:t>Each micro service is deployed into its own Pod</a:t>
            </a:r>
          </a:p>
          <a:p>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13</a:t>
            </a:fld>
            <a:endParaRPr lang="en-US"/>
          </a:p>
        </p:txBody>
      </p:sp>
    </p:spTree>
    <p:extLst>
      <p:ext uri="{BB962C8B-B14F-4D97-AF65-F5344CB8AC3E}">
        <p14:creationId xmlns:p14="http://schemas.microsoft.com/office/powerpoint/2010/main" val="195424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14</a:t>
            </a:fld>
            <a:endParaRPr lang="en-US"/>
          </a:p>
        </p:txBody>
      </p:sp>
    </p:spTree>
    <p:extLst>
      <p:ext uri="{BB962C8B-B14F-4D97-AF65-F5344CB8AC3E}">
        <p14:creationId xmlns:p14="http://schemas.microsoft.com/office/powerpoint/2010/main" val="34540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Istio</a:t>
            </a:r>
            <a:r>
              <a:rPr lang="en-US" dirty="0"/>
              <a:t> is able to apply security policies and capture metrics because it communicates through a proxy sidecar</a:t>
            </a:r>
          </a:p>
          <a:p>
            <a:r>
              <a:rPr lang="en-US" dirty="0"/>
              <a:t>Envoy is an application normally deployed alongside your service like a motorcycle sidecar </a:t>
            </a:r>
          </a:p>
          <a:p>
            <a:pPr marL="171450" indent="-171450">
              <a:buFontTx/>
              <a:buChar char="-"/>
            </a:pPr>
            <a:r>
              <a:rPr lang="en-US" dirty="0"/>
              <a:t>This sidecar approach enables developers to rely on Envoy for features that they normally have to build into their application</a:t>
            </a:r>
          </a:p>
          <a:p>
            <a:pPr marL="171450" indent="-171450">
              <a:buFontTx/>
              <a:buChar char="-"/>
            </a:pPr>
            <a:r>
              <a:rPr lang="en-US" dirty="0"/>
              <a:t>With </a:t>
            </a:r>
            <a:r>
              <a:rPr lang="en-US" dirty="0" err="1"/>
              <a:t>Istio</a:t>
            </a:r>
            <a:r>
              <a:rPr lang="en-US" dirty="0"/>
              <a:t> you can create security and routing policies and automatically roll them out without stamping out libraries for each service &amp; language</a:t>
            </a:r>
          </a:p>
          <a:p>
            <a:r>
              <a:rPr lang="en-US" dirty="0"/>
              <a:t>In Kubernetes the Envoy proxy is injected into your deployment spec and runs as another container</a:t>
            </a:r>
          </a:p>
          <a:p>
            <a:pPr marL="171450" indent="-171450">
              <a:buFont typeface="Arial" panose="020B0604020202020204" pitchFamily="34" charset="0"/>
              <a:buChar char="•"/>
            </a:pPr>
            <a:r>
              <a:rPr lang="en-US" dirty="0"/>
              <a:t>As soon as your deployment is scheduled, an </a:t>
            </a:r>
            <a:r>
              <a:rPr lang="en-US" dirty="0" err="1"/>
              <a:t>iptables</a:t>
            </a:r>
            <a:r>
              <a:rPr lang="en-US" dirty="0"/>
              <a:t> rule is created on the host and forever-more all traffic destined for your service is redirected to the Envoy proxy</a:t>
            </a:r>
          </a:p>
          <a:p>
            <a:pPr marL="171450" indent="-171450">
              <a:buFont typeface="Arial" panose="020B0604020202020204" pitchFamily="34" charset="0"/>
              <a:buChar char="•"/>
            </a:pPr>
            <a:r>
              <a:rPr lang="en-US" dirty="0"/>
              <a:t>An </a:t>
            </a:r>
            <a:r>
              <a:rPr lang="en-US" dirty="0" err="1"/>
              <a:t>istio</a:t>
            </a:r>
            <a:r>
              <a:rPr lang="en-US" dirty="0"/>
              <a:t> client library can be used to munge an existing k8s deployment spec before creation or you can deploy the </a:t>
            </a:r>
            <a:r>
              <a:rPr lang="en-US" dirty="0" err="1"/>
              <a:t>Istio</a:t>
            </a:r>
            <a:r>
              <a:rPr lang="en-US" dirty="0"/>
              <a:t> Sidecar-Injector as a Kubernetes mutating </a:t>
            </a:r>
            <a:r>
              <a:rPr lang="en-US" dirty="0" err="1"/>
              <a:t>webhoook</a:t>
            </a:r>
            <a:endParaRPr lang="en-US" dirty="0"/>
          </a:p>
          <a:p>
            <a:pPr marL="628650" lvl="1" indent="-171450">
              <a:buFont typeface="Arial" panose="020B0604020202020204" pitchFamily="34" charset="0"/>
              <a:buChar char="•"/>
            </a:pPr>
            <a:r>
              <a:rPr lang="en-US" dirty="0"/>
              <a:t>The mutating </a:t>
            </a:r>
            <a:r>
              <a:rPr lang="en-US" dirty="0" err="1"/>
              <a:t>webhook</a:t>
            </a:r>
            <a:r>
              <a:rPr lang="en-US" dirty="0"/>
              <a:t> is configured to watch a given namespace and automatically inject the Envoy proxy at deployment time</a:t>
            </a:r>
          </a:p>
        </p:txBody>
      </p:sp>
      <p:sp>
        <p:nvSpPr>
          <p:cNvPr id="4" name="Slide Number Placeholder 3"/>
          <p:cNvSpPr>
            <a:spLocks noGrp="1"/>
          </p:cNvSpPr>
          <p:nvPr>
            <p:ph type="sldNum" sz="quarter" idx="10"/>
          </p:nvPr>
        </p:nvSpPr>
        <p:spPr/>
        <p:txBody>
          <a:bodyPr/>
          <a:lstStyle/>
          <a:p>
            <a:fld id="{630E147B-31DA-CC4C-9919-E5774A527F7E}" type="slidenum">
              <a:rPr lang="en-US" smtClean="0"/>
              <a:t>15</a:t>
            </a:fld>
            <a:endParaRPr lang="en-US"/>
          </a:p>
        </p:txBody>
      </p:sp>
    </p:spTree>
    <p:extLst>
      <p:ext uri="{BB962C8B-B14F-4D97-AF65-F5344CB8AC3E}">
        <p14:creationId xmlns:p14="http://schemas.microsoft.com/office/powerpoint/2010/main" val="290063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Pilot</a:t>
            </a:r>
          </a:p>
          <a:p>
            <a:pPr marL="628650" lvl="1" indent="-171450">
              <a:buFont typeface="Arial" panose="020B0604020202020204" pitchFamily="34" charset="0"/>
              <a:buChar char="•"/>
            </a:pPr>
            <a:r>
              <a:rPr lang="en-US" dirty="0"/>
              <a:t>Pilot asynchronously configures the Envoy sidecar proxy that is embedded within every Kubernetes pod</a:t>
            </a:r>
          </a:p>
          <a:p>
            <a:pPr marL="628650" lvl="1" indent="-171450">
              <a:buFont typeface="Arial" panose="020B0604020202020204" pitchFamily="34" charset="0"/>
              <a:buChar char="•"/>
            </a:pPr>
            <a:r>
              <a:rPr lang="en-US" dirty="0"/>
              <a:t>Pilot populates the Envoy sidecar proxy with service-discovery endpoints and Envoy’s own configuration</a:t>
            </a:r>
          </a:p>
          <a:p>
            <a:pPr marL="628650" lvl="1" indent="-171450">
              <a:buFont typeface="Arial" panose="020B0604020202020204" pitchFamily="34" charset="0"/>
              <a:buChar char="•"/>
            </a:pPr>
            <a:r>
              <a:rPr lang="en-US" dirty="0"/>
              <a:t>Services always talk to each other by first going through the Envoy Proxy</a:t>
            </a:r>
          </a:p>
        </p:txBody>
      </p:sp>
      <p:sp>
        <p:nvSpPr>
          <p:cNvPr id="4" name="Slide Number Placeholder 3"/>
          <p:cNvSpPr>
            <a:spLocks noGrp="1"/>
          </p:cNvSpPr>
          <p:nvPr>
            <p:ph type="sldNum" sz="quarter" idx="10"/>
          </p:nvPr>
        </p:nvSpPr>
        <p:spPr/>
        <p:txBody>
          <a:bodyPr/>
          <a:lstStyle/>
          <a:p>
            <a:fld id="{630E147B-31DA-CC4C-9919-E5774A527F7E}" type="slidenum">
              <a:rPr lang="en-US" smtClean="0"/>
              <a:t>16</a:t>
            </a:fld>
            <a:endParaRPr lang="en-US"/>
          </a:p>
        </p:txBody>
      </p:sp>
    </p:spTree>
    <p:extLst>
      <p:ext uri="{BB962C8B-B14F-4D97-AF65-F5344CB8AC3E}">
        <p14:creationId xmlns:p14="http://schemas.microsoft.com/office/powerpoint/2010/main" val="1470229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gn="l">
              <a:buFont typeface="Arial" panose="020B0604020202020204" pitchFamily="34" charset="0"/>
              <a:buNone/>
            </a:pPr>
            <a:r>
              <a:rPr lang="en-US" dirty="0"/>
              <a:t>Mixer</a:t>
            </a:r>
          </a:p>
          <a:p>
            <a:pPr marL="1085850" lvl="2" indent="-171450" algn="l">
              <a:buFont typeface="Arial" panose="020B0604020202020204" pitchFamily="34" charset="0"/>
              <a:buChar char="•"/>
            </a:pPr>
            <a:r>
              <a:rPr lang="en-US" dirty="0"/>
              <a:t>Mixer handles policy enforcement</a:t>
            </a:r>
          </a:p>
          <a:p>
            <a:pPr marL="1085850" lvl="2" indent="-171450" algn="l">
              <a:buFont typeface="Arial" panose="020B0604020202020204" pitchFamily="34" charset="0"/>
              <a:buChar char="•"/>
            </a:pPr>
            <a:r>
              <a:rPr lang="en-US" dirty="0"/>
              <a:t>Most often every request that will go to another service, will first go through Mixer for precondition checks like quota </a:t>
            </a:r>
          </a:p>
          <a:p>
            <a:pPr marL="1085850" lvl="2" indent="-171450" algn="l">
              <a:buFont typeface="Arial" panose="020B0604020202020204" pitchFamily="34" charset="0"/>
              <a:buChar char="•"/>
            </a:pPr>
            <a:r>
              <a:rPr lang="en-US" dirty="0"/>
              <a:t>After the request, Mixer is then called again to report telemetry data</a:t>
            </a:r>
          </a:p>
          <a:p>
            <a:pPr marL="1543050" lvl="3" indent="-171450" algn="l">
              <a:buFont typeface="Arial" panose="020B0604020202020204" pitchFamily="34" charset="0"/>
              <a:buChar char="•"/>
            </a:pPr>
            <a:r>
              <a:rPr lang="en-US" dirty="0"/>
              <a:t>Calls to Mixer are typically buffered for telemetry data such that Mixer only needs to be updated every 1k or so requests</a:t>
            </a:r>
          </a:p>
        </p:txBody>
      </p:sp>
      <p:sp>
        <p:nvSpPr>
          <p:cNvPr id="4" name="Slide Number Placeholder 3"/>
          <p:cNvSpPr>
            <a:spLocks noGrp="1"/>
          </p:cNvSpPr>
          <p:nvPr>
            <p:ph type="sldNum" sz="quarter" idx="10"/>
          </p:nvPr>
        </p:nvSpPr>
        <p:spPr/>
        <p:txBody>
          <a:bodyPr/>
          <a:lstStyle/>
          <a:p>
            <a:fld id="{630E147B-31DA-CC4C-9919-E5774A527F7E}" type="slidenum">
              <a:rPr lang="en-US" smtClean="0"/>
              <a:t>17</a:t>
            </a:fld>
            <a:endParaRPr lang="en-US"/>
          </a:p>
        </p:txBody>
      </p:sp>
    </p:spTree>
    <p:extLst>
      <p:ext uri="{BB962C8B-B14F-4D97-AF65-F5344CB8AC3E}">
        <p14:creationId xmlns:p14="http://schemas.microsoft.com/office/powerpoint/2010/main" val="45544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Automatic Protocol Metrics Collection &amp; Tracing</a:t>
            </a:r>
          </a:p>
          <a:p>
            <a:pPr marL="628650" lvl="1" indent="-171450">
              <a:buFont typeface="Arial" panose="020B0604020202020204" pitchFamily="34" charset="0"/>
              <a:buChar char="•"/>
            </a:pPr>
            <a:r>
              <a:rPr lang="en-US" dirty="0"/>
              <a:t>Instead of creating arbitrary charts for each of your services, you can rely on </a:t>
            </a:r>
            <a:r>
              <a:rPr lang="en-US" dirty="0" err="1"/>
              <a:t>Istio</a:t>
            </a:r>
            <a:r>
              <a:rPr lang="en-US" dirty="0"/>
              <a:t> to collect metrics as requests flow between your services</a:t>
            </a:r>
          </a:p>
          <a:p>
            <a:pPr marL="628650" lvl="1" indent="-171450">
              <a:buFont typeface="Arial" panose="020B0604020202020204" pitchFamily="34" charset="0"/>
              <a:buChar char="•"/>
            </a:pPr>
            <a:r>
              <a:rPr lang="en-US" dirty="0"/>
              <a:t>This allows you to view all your applications as if it was one</a:t>
            </a:r>
          </a:p>
          <a:p>
            <a:pPr marL="1085850" lvl="2" indent="-171450">
              <a:buFont typeface="Arial" panose="020B0604020202020204" pitchFamily="34" charset="0"/>
              <a:buChar char="•"/>
            </a:pPr>
            <a:r>
              <a:rPr lang="en-US" dirty="0"/>
              <a:t>The metrics expose global success or failure rates</a:t>
            </a:r>
          </a:p>
          <a:p>
            <a:pPr marL="1085850" lvl="2" indent="-171450">
              <a:buFont typeface="Arial" panose="020B0604020202020204" pitchFamily="34" charset="0"/>
              <a:buChar char="•"/>
            </a:pPr>
            <a:r>
              <a:rPr lang="en-US" dirty="0"/>
              <a:t>You can see generally which services are causing the latency to spike </a:t>
            </a:r>
          </a:p>
          <a:p>
            <a:endParaRPr lang="en-US" dirty="0"/>
          </a:p>
          <a:p>
            <a:pPr marL="171450" lvl="0" indent="-171450">
              <a:buFont typeface="Arial"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18</a:t>
            </a:fld>
            <a:endParaRPr lang="en-US"/>
          </a:p>
        </p:txBody>
      </p:sp>
    </p:spTree>
    <p:extLst>
      <p:ext uri="{BB962C8B-B14F-4D97-AF65-F5344CB8AC3E}">
        <p14:creationId xmlns:p14="http://schemas.microsoft.com/office/powerpoint/2010/main" val="205812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 application is beyond simple demo purposes, you have to start thinking about how to securely communicate between many services</a:t>
            </a:r>
          </a:p>
          <a:p>
            <a:r>
              <a:rPr lang="en-US" dirty="0"/>
              <a:t>Many times security and TLS communication becomes and afterthought and has to be bolted on later</a:t>
            </a:r>
          </a:p>
          <a:p>
            <a:pPr marL="171450" indent="-171450">
              <a:buFont typeface="Arial" panose="020B0604020202020204" pitchFamily="34" charset="0"/>
              <a:buChar char="•"/>
            </a:pPr>
            <a:r>
              <a:rPr lang="en-US" dirty="0"/>
              <a:t>Security sometimes feels like IPv6… it’s really important that we adopt that, but it’s probably a next year thing</a:t>
            </a:r>
          </a:p>
          <a:p>
            <a:endParaRPr lang="en-US" dirty="0"/>
          </a:p>
          <a:p>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19</a:t>
            </a:fld>
            <a:endParaRPr lang="en-US"/>
          </a:p>
        </p:txBody>
      </p:sp>
    </p:spTree>
    <p:extLst>
      <p:ext uri="{BB962C8B-B14F-4D97-AF65-F5344CB8AC3E}">
        <p14:creationId xmlns:p14="http://schemas.microsoft.com/office/powerpoint/2010/main" val="1744605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0E147B-31DA-CC4C-9919-E5774A527F7E}" type="slidenum">
              <a:rPr lang="en-US" smtClean="0"/>
              <a:t>2</a:t>
            </a:fld>
            <a:endParaRPr lang="en-US"/>
          </a:p>
        </p:txBody>
      </p:sp>
    </p:spTree>
    <p:extLst>
      <p:ext uri="{BB962C8B-B14F-4D97-AF65-F5344CB8AC3E}">
        <p14:creationId xmlns:p14="http://schemas.microsoft.com/office/powerpoint/2010/main" val="1492685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Istio’s</a:t>
            </a:r>
            <a:r>
              <a:rPr lang="en-US" dirty="0"/>
              <a:t> certificate authority handles provisioning certificates automatically to communicate between services</a:t>
            </a:r>
          </a:p>
          <a:p>
            <a:r>
              <a:rPr lang="en-US" dirty="0"/>
              <a:t>This means that I no longer have to store my laptop generated keys in source control and then make sure that I tell everyone to mount in my secrets directory before they start communicating with me</a:t>
            </a:r>
          </a:p>
          <a:p>
            <a:pPr marL="171450" indent="-171450">
              <a:buFontTx/>
              <a:buChar char="-"/>
            </a:pPr>
            <a:r>
              <a:rPr lang="en-US" dirty="0" err="1"/>
              <a:t>Istio</a:t>
            </a:r>
            <a:r>
              <a:rPr lang="en-US" dirty="0"/>
              <a:t> leverages </a:t>
            </a:r>
            <a:r>
              <a:rPr lang="en-US" dirty="0" err="1"/>
              <a:t>Spiffe</a:t>
            </a:r>
            <a:r>
              <a:rPr lang="en-US" dirty="0"/>
              <a:t> to generate a unique identity for each service</a:t>
            </a:r>
          </a:p>
          <a:p>
            <a:pPr marL="171450" indent="-171450">
              <a:buFontTx/>
              <a:buChar char="-"/>
            </a:pPr>
            <a:r>
              <a:rPr lang="en-US" dirty="0"/>
              <a:t>These keys and identities are mounted into the given service instances as secrets </a:t>
            </a:r>
          </a:p>
        </p:txBody>
      </p:sp>
      <p:sp>
        <p:nvSpPr>
          <p:cNvPr id="4" name="Slide Number Placeholder 3"/>
          <p:cNvSpPr>
            <a:spLocks noGrp="1"/>
          </p:cNvSpPr>
          <p:nvPr>
            <p:ph type="sldNum" sz="quarter" idx="10"/>
          </p:nvPr>
        </p:nvSpPr>
        <p:spPr/>
        <p:txBody>
          <a:bodyPr/>
          <a:lstStyle/>
          <a:p>
            <a:fld id="{630E147B-31DA-CC4C-9919-E5774A527F7E}" type="slidenum">
              <a:rPr lang="en-US" smtClean="0"/>
              <a:t>20</a:t>
            </a:fld>
            <a:endParaRPr lang="en-US"/>
          </a:p>
        </p:txBody>
      </p:sp>
    </p:spTree>
    <p:extLst>
      <p:ext uri="{BB962C8B-B14F-4D97-AF65-F5344CB8AC3E}">
        <p14:creationId xmlns:p14="http://schemas.microsoft.com/office/powerpoint/2010/main" val="4004469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Because I know that I am part of the </a:t>
            </a:r>
            <a:r>
              <a:rPr lang="en-US" dirty="0" err="1"/>
              <a:t>myorg</a:t>
            </a:r>
            <a:r>
              <a:rPr lang="en-US" dirty="0"/>
              <a:t> domain, I can easily establish TLS-secured connections with other services within </a:t>
            </a:r>
            <a:r>
              <a:rPr lang="en-US" dirty="0" err="1"/>
              <a:t>myorg</a:t>
            </a:r>
            <a:endParaRPr lang="en-US" dirty="0"/>
          </a:p>
          <a:p>
            <a:pPr marL="171450" indent="-171450">
              <a:buFont typeface="Arial" panose="020B0604020202020204" pitchFamily="34" charset="0"/>
              <a:buChar char="•"/>
            </a:pPr>
            <a:r>
              <a:rPr lang="en-US" dirty="0" err="1"/>
              <a:t>Istio</a:t>
            </a:r>
            <a:r>
              <a:rPr lang="en-US" dirty="0"/>
              <a:t> will also take care of rotating and distributing unique keys on a regular interval without any changes to my deployment</a:t>
            </a:r>
          </a:p>
        </p:txBody>
      </p:sp>
      <p:sp>
        <p:nvSpPr>
          <p:cNvPr id="4" name="Slide Number Placeholder 3"/>
          <p:cNvSpPr>
            <a:spLocks noGrp="1"/>
          </p:cNvSpPr>
          <p:nvPr>
            <p:ph type="sldNum" sz="quarter" idx="10"/>
          </p:nvPr>
        </p:nvSpPr>
        <p:spPr/>
        <p:txBody>
          <a:bodyPr/>
          <a:lstStyle/>
          <a:p>
            <a:fld id="{630E147B-31DA-CC4C-9919-E5774A527F7E}" type="slidenum">
              <a:rPr lang="en-US" smtClean="0"/>
              <a:t>21</a:t>
            </a:fld>
            <a:endParaRPr lang="en-US"/>
          </a:p>
        </p:txBody>
      </p:sp>
    </p:spTree>
    <p:extLst>
      <p:ext uri="{BB962C8B-B14F-4D97-AF65-F5344CB8AC3E}">
        <p14:creationId xmlns:p14="http://schemas.microsoft.com/office/powerpoint/2010/main" val="2685062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23</a:t>
            </a:fld>
            <a:endParaRPr lang="en-US"/>
          </a:p>
        </p:txBody>
      </p:sp>
    </p:spTree>
    <p:extLst>
      <p:ext uri="{BB962C8B-B14F-4D97-AF65-F5344CB8AC3E}">
        <p14:creationId xmlns:p14="http://schemas.microsoft.com/office/powerpoint/2010/main" val="360944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Traffic</a:t>
            </a:r>
            <a:r>
              <a:rPr lang="en-US" baseline="0" dirty="0"/>
              <a:t> Management</a:t>
            </a:r>
          </a:p>
          <a:p>
            <a:pPr marL="628650" lvl="1" indent="-171450">
              <a:buFont typeface="Arial" charset="0"/>
              <a:buChar char="•"/>
            </a:pPr>
            <a:r>
              <a:rPr lang="en-US" baseline="0" dirty="0" err="1"/>
              <a:t>Istio</a:t>
            </a:r>
            <a:r>
              <a:rPr lang="en-US" baseline="0" dirty="0"/>
              <a:t> </a:t>
            </a:r>
            <a:r>
              <a:rPr lang="en-US" baseline="0" dirty="0" err="1"/>
              <a:t>RouteRules</a:t>
            </a:r>
            <a:r>
              <a:rPr lang="en-US" baseline="0" dirty="0"/>
              <a:t> allow developers to direct traffic to specific services based on metrics like percentiles of requests or matches on HTTP headers</a:t>
            </a:r>
          </a:p>
          <a:p>
            <a:pPr marL="628650" lvl="1" indent="-171450">
              <a:buFont typeface="Arial" charset="0"/>
              <a:buChar char="•"/>
            </a:pPr>
            <a:r>
              <a:rPr lang="en-US" baseline="0" dirty="0"/>
              <a:t>In example on the left we see that 75% of requests for the </a:t>
            </a:r>
            <a:r>
              <a:rPr lang="en-US" baseline="0" dirty="0" err="1"/>
              <a:t>morganweb</a:t>
            </a:r>
            <a:r>
              <a:rPr lang="en-US" baseline="0" dirty="0"/>
              <a:t> application will route to v1 of our service and 25% will route to our new v2 service</a:t>
            </a:r>
          </a:p>
          <a:p>
            <a:pPr marL="628650" lvl="1" indent="-171450">
              <a:buFont typeface="Arial" charset="0"/>
              <a:buChar char="•"/>
            </a:pPr>
            <a:r>
              <a:rPr lang="en-US" baseline="0" dirty="0"/>
              <a:t>To the right we are searching for headers that match mobile </a:t>
            </a:r>
            <a:r>
              <a:rPr lang="en-US" baseline="0" dirty="0" err="1"/>
              <a:t>backends</a:t>
            </a:r>
            <a:r>
              <a:rPr lang="en-US" baseline="0" dirty="0"/>
              <a:t> to user-agents indicating Android or iOS</a:t>
            </a:r>
          </a:p>
          <a:p>
            <a:pPr marL="1085850" lvl="2" indent="-171450">
              <a:buFont typeface="Arial" charset="0"/>
              <a:buChar char="•"/>
            </a:pPr>
            <a:r>
              <a:rPr lang="en-US" baseline="0" dirty="0"/>
              <a:t>In the mobile example we can also see a precedence field</a:t>
            </a:r>
          </a:p>
          <a:p>
            <a:pPr marL="1543050" lvl="3" indent="-171450">
              <a:buFont typeface="Arial" charset="0"/>
              <a:buChar char="•"/>
            </a:pPr>
            <a:r>
              <a:rPr lang="en-US" baseline="0" dirty="0" err="1"/>
              <a:t>RouteRules</a:t>
            </a:r>
            <a:r>
              <a:rPr lang="en-US" baseline="0" dirty="0"/>
              <a:t> can be stacked via precedence fields so that you can create default rules and layer additional filters atop</a:t>
            </a:r>
          </a:p>
          <a:p>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24</a:t>
            </a:fld>
            <a:endParaRPr lang="en-US"/>
          </a:p>
        </p:txBody>
      </p:sp>
    </p:spTree>
    <p:extLst>
      <p:ext uri="{BB962C8B-B14F-4D97-AF65-F5344CB8AC3E}">
        <p14:creationId xmlns:p14="http://schemas.microsoft.com/office/powerpoint/2010/main" val="3844154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demo the header matching feature by launching a new feature for our Jason user only</a:t>
            </a:r>
          </a:p>
          <a:p>
            <a:endParaRPr lang="en-US" dirty="0"/>
          </a:p>
          <a:p>
            <a:r>
              <a:rPr lang="en-US" dirty="0"/>
              <a:t>Refer to </a:t>
            </a:r>
            <a:r>
              <a:rPr lang="en-US" dirty="0" err="1"/>
              <a:t>DEMO.md</a:t>
            </a:r>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25</a:t>
            </a:fld>
            <a:endParaRPr lang="en-US"/>
          </a:p>
        </p:txBody>
      </p:sp>
    </p:spTree>
    <p:extLst>
      <p:ext uri="{BB962C8B-B14F-4D97-AF65-F5344CB8AC3E}">
        <p14:creationId xmlns:p14="http://schemas.microsoft.com/office/powerpoint/2010/main" val="1103694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In our example production scenario we felt the effects of having multiple services calling out to many other services</a:t>
            </a:r>
          </a:p>
          <a:p>
            <a:pPr marL="171450" indent="-171450">
              <a:buFont typeface="Arial" charset="0"/>
              <a:buChar char="•"/>
            </a:pPr>
            <a:r>
              <a:rPr lang="en-US" dirty="0"/>
              <a:t>In the event that our service is failing, we don’t want to need to shout across the room to tell everyone to stop calling our broken service</a:t>
            </a:r>
          </a:p>
          <a:p>
            <a:pPr marL="171450" indent="-171450">
              <a:buFont typeface="Arial" charset="0"/>
              <a:buChar char="•"/>
            </a:pPr>
            <a:r>
              <a:rPr lang="en-US" dirty="0"/>
              <a:t>Oftentimes </a:t>
            </a:r>
            <a:r>
              <a:rPr lang="en-US" dirty="0" err="1"/>
              <a:t>downstearm</a:t>
            </a:r>
            <a:r>
              <a:rPr lang="en-US" dirty="0"/>
              <a:t> services will continue to call your service which may increase the pressure on your already dying service</a:t>
            </a:r>
          </a:p>
          <a:p>
            <a:pPr marL="171450" indent="-171450">
              <a:buFont typeface="Arial" charset="0"/>
              <a:buChar char="•"/>
            </a:pPr>
            <a:r>
              <a:rPr lang="en-US" dirty="0" err="1"/>
              <a:t>Istio</a:t>
            </a:r>
            <a:r>
              <a:rPr lang="en-US" dirty="0"/>
              <a:t> helps to mitigate this by leveraging policies that force a client to 503 with a circuit-breaker and then retry  later with exponential </a:t>
            </a:r>
            <a:r>
              <a:rPr lang="en-US" dirty="0" err="1"/>
              <a:t>backoff</a:t>
            </a:r>
            <a:endParaRPr lang="en-US" dirty="0"/>
          </a:p>
          <a:p>
            <a:pPr marL="628650" lvl="1" indent="-171450">
              <a:buFont typeface="Arial" charset="0"/>
              <a:buChar char="•"/>
            </a:pPr>
            <a:r>
              <a:rPr lang="en-US" dirty="0"/>
              <a:t>The retry policy would need to be higher than our </a:t>
            </a:r>
            <a:r>
              <a:rPr lang="en-US" dirty="0" err="1"/>
              <a:t>sleepWindow</a:t>
            </a:r>
            <a:r>
              <a:rPr lang="en-US" dirty="0"/>
              <a:t> if the circuit-breaker remains tripped</a:t>
            </a:r>
          </a:p>
          <a:p>
            <a:pPr marL="628650" lvl="1" indent="-171450">
              <a:buFont typeface="Arial" charset="0"/>
              <a:buChar char="•"/>
            </a:pPr>
            <a:r>
              <a:rPr lang="en-US" dirty="0"/>
              <a:t>Because a circuit-breaker is designed to protect our service, client overrides are meant to be minimal for the circuit-breaker to be useful</a:t>
            </a:r>
          </a:p>
          <a:p>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26</a:t>
            </a:fld>
            <a:endParaRPr lang="en-US"/>
          </a:p>
        </p:txBody>
      </p:sp>
    </p:spTree>
    <p:extLst>
      <p:ext uri="{BB962C8B-B14F-4D97-AF65-F5344CB8AC3E}">
        <p14:creationId xmlns:p14="http://schemas.microsoft.com/office/powerpoint/2010/main" val="3068200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demo this behavior with an example (refer to </a:t>
            </a:r>
            <a:r>
              <a:rPr lang="en-US" dirty="0" err="1"/>
              <a:t>demo.md</a:t>
            </a:r>
            <a:r>
              <a:rPr lang="en-US" dirty="0"/>
              <a:t>)</a:t>
            </a:r>
          </a:p>
        </p:txBody>
      </p:sp>
      <p:sp>
        <p:nvSpPr>
          <p:cNvPr id="4" name="Slide Number Placeholder 3"/>
          <p:cNvSpPr>
            <a:spLocks noGrp="1"/>
          </p:cNvSpPr>
          <p:nvPr>
            <p:ph type="sldNum" sz="quarter" idx="10"/>
          </p:nvPr>
        </p:nvSpPr>
        <p:spPr/>
        <p:txBody>
          <a:bodyPr/>
          <a:lstStyle/>
          <a:p>
            <a:fld id="{630E147B-31DA-CC4C-9919-E5774A527F7E}" type="slidenum">
              <a:rPr lang="en-US" smtClean="0"/>
              <a:t>27</a:t>
            </a:fld>
            <a:endParaRPr lang="en-US"/>
          </a:p>
        </p:txBody>
      </p:sp>
    </p:spTree>
    <p:extLst>
      <p:ext uri="{BB962C8B-B14F-4D97-AF65-F5344CB8AC3E}">
        <p14:creationId xmlns:p14="http://schemas.microsoft.com/office/powerpoint/2010/main" val="2197012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Failure Injection</a:t>
            </a:r>
          </a:p>
          <a:p>
            <a:pPr marL="628650" lvl="1" indent="-171450">
              <a:buFont typeface="Arial" charset="0"/>
              <a:buChar char="•"/>
            </a:pPr>
            <a:r>
              <a:rPr lang="en-US" dirty="0"/>
              <a:t>Ever wondered what happens to your service when one of your dependencies fails?</a:t>
            </a:r>
          </a:p>
          <a:p>
            <a:pPr marL="628650" lvl="1" indent="-171450">
              <a:buFont typeface="Arial" charset="0"/>
              <a:buChar char="•"/>
            </a:pPr>
            <a:r>
              <a:rPr lang="en-US" dirty="0" err="1"/>
              <a:t>Istio</a:t>
            </a:r>
            <a:r>
              <a:rPr lang="en-US" dirty="0"/>
              <a:t> enables developers to inject latency to simulate network chattiness</a:t>
            </a:r>
          </a:p>
          <a:p>
            <a:pPr marL="1085850" lvl="2" indent="-171450">
              <a:buFont typeface="Arial" charset="0"/>
              <a:buChar char="•"/>
            </a:pPr>
            <a:r>
              <a:rPr lang="en-US" dirty="0"/>
              <a:t>You can then set timeouts on other services that are below your simulated latency</a:t>
            </a:r>
          </a:p>
          <a:p>
            <a:pPr marL="1085850" lvl="2" indent="-171450">
              <a:buFont typeface="Arial" charset="0"/>
              <a:buChar char="•"/>
            </a:pPr>
            <a:r>
              <a:rPr lang="en-US" dirty="0"/>
              <a:t>This combination will demonstrate what happens to your service when there is consistent latency and what happens if that latency is over the expected request time that your dependencies have set</a:t>
            </a:r>
          </a:p>
          <a:p>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28</a:t>
            </a:fld>
            <a:endParaRPr lang="en-US"/>
          </a:p>
        </p:txBody>
      </p:sp>
    </p:spTree>
    <p:extLst>
      <p:ext uri="{BB962C8B-B14F-4D97-AF65-F5344CB8AC3E}">
        <p14:creationId xmlns:p14="http://schemas.microsoft.com/office/powerpoint/2010/main" val="620181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Because Envoy will trap the request client-side, all requests for ratings will be trapped in the reviews Envoy for 2 seconds</a:t>
            </a:r>
          </a:p>
        </p:txBody>
      </p:sp>
      <p:sp>
        <p:nvSpPr>
          <p:cNvPr id="4" name="Slide Number Placeholder 3"/>
          <p:cNvSpPr>
            <a:spLocks noGrp="1"/>
          </p:cNvSpPr>
          <p:nvPr>
            <p:ph type="sldNum" sz="quarter" idx="10"/>
          </p:nvPr>
        </p:nvSpPr>
        <p:spPr/>
        <p:txBody>
          <a:bodyPr/>
          <a:lstStyle/>
          <a:p>
            <a:fld id="{630E147B-31DA-CC4C-9919-E5774A527F7E}" type="slidenum">
              <a:rPr lang="en-US" smtClean="0"/>
              <a:t>29</a:t>
            </a:fld>
            <a:endParaRPr lang="en-US"/>
          </a:p>
        </p:txBody>
      </p:sp>
    </p:spTree>
    <p:extLst>
      <p:ext uri="{BB962C8B-B14F-4D97-AF65-F5344CB8AC3E}">
        <p14:creationId xmlns:p14="http://schemas.microsoft.com/office/powerpoint/2010/main" val="89110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Productpage</a:t>
            </a:r>
            <a:r>
              <a:rPr lang="en-US" dirty="0"/>
              <a:t> finishes it’s request to reviews quickly, but we see the reviews application taking 2 seconds to complete it’s request to the ratings service</a:t>
            </a:r>
          </a:p>
        </p:txBody>
      </p:sp>
      <p:sp>
        <p:nvSpPr>
          <p:cNvPr id="4" name="Slide Number Placeholder 3"/>
          <p:cNvSpPr>
            <a:spLocks noGrp="1"/>
          </p:cNvSpPr>
          <p:nvPr>
            <p:ph type="sldNum" sz="quarter" idx="10"/>
          </p:nvPr>
        </p:nvSpPr>
        <p:spPr/>
        <p:txBody>
          <a:bodyPr/>
          <a:lstStyle/>
          <a:p>
            <a:fld id="{630E147B-31DA-CC4C-9919-E5774A527F7E}" type="slidenum">
              <a:rPr lang="en-US" smtClean="0"/>
              <a:t>30</a:t>
            </a:fld>
            <a:endParaRPr lang="en-US"/>
          </a:p>
        </p:txBody>
      </p:sp>
    </p:spTree>
    <p:extLst>
      <p:ext uri="{BB962C8B-B14F-4D97-AF65-F5344CB8AC3E}">
        <p14:creationId xmlns:p14="http://schemas.microsoft.com/office/powerpoint/2010/main" val="3343023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start with our simple application to solve our business needs</a:t>
            </a:r>
          </a:p>
          <a:p>
            <a:pPr marL="171450" indent="-171450">
              <a:buFont typeface="Arial" panose="020B0604020202020204" pitchFamily="34" charset="0"/>
              <a:buChar char="•"/>
            </a:pPr>
            <a:r>
              <a:rPr lang="en-US" dirty="0"/>
              <a:t>This application has no dependencies and we only have a few developers that know the internals of our application</a:t>
            </a:r>
          </a:p>
          <a:p>
            <a:pPr marL="171450" indent="-171450">
              <a:buFont typeface="Arial" panose="020B0604020202020204" pitchFamily="34" charset="0"/>
              <a:buChar char="•"/>
            </a:pPr>
            <a:r>
              <a:rPr lang="en-US" dirty="0"/>
              <a:t>This application is normally upgraded in place since we have very few users and can handle momentary downtime</a:t>
            </a:r>
          </a:p>
          <a:p>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3</a:t>
            </a:fld>
            <a:endParaRPr lang="en-US"/>
          </a:p>
        </p:txBody>
      </p:sp>
    </p:spTree>
    <p:extLst>
      <p:ext uri="{BB962C8B-B14F-4D97-AF65-F5344CB8AC3E}">
        <p14:creationId xmlns:p14="http://schemas.microsoft.com/office/powerpoint/2010/main" val="3699529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introduce the 1 second timeout for the reviews service, we see a response fairly quickly, but we end with a 503 status code</a:t>
            </a:r>
          </a:p>
          <a:p>
            <a:pPr marL="171450" indent="-171450">
              <a:buFont typeface="Arial" panose="020B0604020202020204" pitchFamily="34" charset="0"/>
              <a:buChar char="•"/>
            </a:pPr>
            <a:r>
              <a:rPr lang="en-US" dirty="0"/>
              <a:t>We see that calls to the ratings service surpass the response time that reviews needs to complete in and we see a ”reviews service failed message” on the product page</a:t>
            </a:r>
          </a:p>
        </p:txBody>
      </p:sp>
      <p:sp>
        <p:nvSpPr>
          <p:cNvPr id="4" name="Slide Number Placeholder 3"/>
          <p:cNvSpPr>
            <a:spLocks noGrp="1"/>
          </p:cNvSpPr>
          <p:nvPr>
            <p:ph type="sldNum" sz="quarter" idx="10"/>
          </p:nvPr>
        </p:nvSpPr>
        <p:spPr/>
        <p:txBody>
          <a:bodyPr/>
          <a:lstStyle/>
          <a:p>
            <a:fld id="{630E147B-31DA-CC4C-9919-E5774A527F7E}" type="slidenum">
              <a:rPr lang="en-US" smtClean="0"/>
              <a:t>31</a:t>
            </a:fld>
            <a:endParaRPr lang="en-US"/>
          </a:p>
        </p:txBody>
      </p:sp>
    </p:spTree>
    <p:extLst>
      <p:ext uri="{BB962C8B-B14F-4D97-AF65-F5344CB8AC3E}">
        <p14:creationId xmlns:p14="http://schemas.microsoft.com/office/powerpoint/2010/main" val="3049196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0E147B-31DA-CC4C-9919-E5774A527F7E}" type="slidenum">
              <a:rPr lang="en-US" smtClean="0"/>
              <a:t>32</a:t>
            </a:fld>
            <a:endParaRPr lang="en-US"/>
          </a:p>
        </p:txBody>
      </p:sp>
    </p:spTree>
    <p:extLst>
      <p:ext uri="{BB962C8B-B14F-4D97-AF65-F5344CB8AC3E}">
        <p14:creationId xmlns:p14="http://schemas.microsoft.com/office/powerpoint/2010/main" val="3042384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0E147B-31DA-CC4C-9919-E5774A527F7E}" type="slidenum">
              <a:rPr lang="en-US" smtClean="0"/>
              <a:t>33</a:t>
            </a:fld>
            <a:endParaRPr lang="en-US"/>
          </a:p>
        </p:txBody>
      </p:sp>
    </p:spTree>
    <p:extLst>
      <p:ext uri="{BB962C8B-B14F-4D97-AF65-F5344CB8AC3E}">
        <p14:creationId xmlns:p14="http://schemas.microsoft.com/office/powerpoint/2010/main" val="4162094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mature and get more users we develop a few graphs for our individual application that we think are relevant to stare at in times of crisis</a:t>
            </a:r>
          </a:p>
          <a:p>
            <a:pPr marL="171450" indent="-171450">
              <a:buFont typeface="Arial" panose="020B0604020202020204" pitchFamily="34" charset="0"/>
              <a:buChar char="•"/>
            </a:pPr>
            <a:r>
              <a:rPr lang="en-US" dirty="0"/>
              <a:t>We have a graph that shows the percentage of time that we think our service is working</a:t>
            </a:r>
          </a:p>
          <a:p>
            <a:pPr marL="171450" indent="-171450">
              <a:buFont typeface="Arial" panose="020B0604020202020204" pitchFamily="34" charset="0"/>
              <a:buChar char="•"/>
            </a:pPr>
            <a:r>
              <a:rPr lang="en-US" dirty="0"/>
              <a:t>We have a graph to show if we think it’s working right now</a:t>
            </a:r>
          </a:p>
          <a:p>
            <a:pPr marL="171450" indent="-171450">
              <a:buFont typeface="Arial" panose="020B0604020202020204" pitchFamily="34" charset="0"/>
              <a:buChar char="•"/>
            </a:pPr>
            <a:r>
              <a:rPr lang="en-US" dirty="0"/>
              <a:t>And we have a random graph that helped in debugging one time but it’s mainly taking up space and we don’t know what the X and Y axis really mean anymore</a:t>
            </a:r>
          </a:p>
        </p:txBody>
      </p:sp>
      <p:sp>
        <p:nvSpPr>
          <p:cNvPr id="4" name="Slide Number Placeholder 3"/>
          <p:cNvSpPr>
            <a:spLocks noGrp="1"/>
          </p:cNvSpPr>
          <p:nvPr>
            <p:ph type="sldNum" sz="quarter" idx="10"/>
          </p:nvPr>
        </p:nvSpPr>
        <p:spPr/>
        <p:txBody>
          <a:bodyPr/>
          <a:lstStyle/>
          <a:p>
            <a:fld id="{630E147B-31DA-CC4C-9919-E5774A527F7E}" type="slidenum">
              <a:rPr lang="en-US" smtClean="0"/>
              <a:t>4</a:t>
            </a:fld>
            <a:endParaRPr lang="en-US"/>
          </a:p>
        </p:txBody>
      </p:sp>
    </p:spTree>
    <p:extLst>
      <p:ext uri="{BB962C8B-B14F-4D97-AF65-F5344CB8AC3E}">
        <p14:creationId xmlns:p14="http://schemas.microsoft.com/office/powerpoint/2010/main" val="562840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now been through a few incidents so we threw a runbook together for our newer employees to use when they need to wake up and debug the service</a:t>
            </a:r>
          </a:p>
        </p:txBody>
      </p:sp>
      <p:sp>
        <p:nvSpPr>
          <p:cNvPr id="4" name="Slide Number Placeholder 3"/>
          <p:cNvSpPr>
            <a:spLocks noGrp="1"/>
          </p:cNvSpPr>
          <p:nvPr>
            <p:ph type="sldNum" sz="quarter" idx="10"/>
          </p:nvPr>
        </p:nvSpPr>
        <p:spPr/>
        <p:txBody>
          <a:bodyPr/>
          <a:lstStyle/>
          <a:p>
            <a:fld id="{630E147B-31DA-CC4C-9919-E5774A527F7E}" type="slidenum">
              <a:rPr lang="en-US" smtClean="0"/>
              <a:t>5</a:t>
            </a:fld>
            <a:endParaRPr lang="en-US"/>
          </a:p>
        </p:txBody>
      </p:sp>
    </p:spTree>
    <p:extLst>
      <p:ext uri="{BB962C8B-B14F-4D97-AF65-F5344CB8AC3E}">
        <p14:creationId xmlns:p14="http://schemas.microsoft.com/office/powerpoint/2010/main" val="3475394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feel satisfied with how far we have come</a:t>
            </a:r>
          </a:p>
          <a:p>
            <a:pPr marL="171450" indent="-171450">
              <a:buFont typeface="Arial" panose="020B0604020202020204" pitchFamily="34" charset="0"/>
              <a:buChar char="•"/>
            </a:pPr>
            <a:r>
              <a:rPr lang="en-US" dirty="0"/>
              <a:t>We have semi meaningful graphs for showing when our application is on fire</a:t>
            </a:r>
          </a:p>
          <a:p>
            <a:pPr marL="171450" indent="-171450">
              <a:buFont typeface="Arial" panose="020B0604020202020204" pitchFamily="34" charset="0"/>
              <a:buChar char="•"/>
            </a:pPr>
            <a:r>
              <a:rPr lang="en-US" dirty="0"/>
              <a:t>We have a runbook to throw at the fire to douse the flames</a:t>
            </a:r>
          </a:p>
          <a:p>
            <a:pPr marL="171450" indent="-171450">
              <a:buFont typeface="Arial" panose="020B0604020202020204" pitchFamily="34" charset="0"/>
              <a:buChar char="•"/>
            </a:pPr>
            <a:r>
              <a:rPr lang="en-US" dirty="0"/>
              <a:t>And are users are generally happy so we are making money</a:t>
            </a:r>
          </a:p>
          <a:p>
            <a:pPr marL="171450" indent="-171450">
              <a:buFont typeface="Arial" panose="020B0604020202020204" pitchFamily="34" charset="0"/>
              <a:buChar char="•"/>
            </a:pPr>
            <a:r>
              <a:rPr lang="en-US" dirty="0"/>
              <a:t>Our CEO placed an order for special hand-crafted organic apple juice from Madagascar to fuel our fire dousing abilities</a:t>
            </a:r>
          </a:p>
        </p:txBody>
      </p:sp>
      <p:sp>
        <p:nvSpPr>
          <p:cNvPr id="4" name="Slide Number Placeholder 3"/>
          <p:cNvSpPr>
            <a:spLocks noGrp="1"/>
          </p:cNvSpPr>
          <p:nvPr>
            <p:ph type="sldNum" sz="quarter" idx="10"/>
          </p:nvPr>
        </p:nvSpPr>
        <p:spPr/>
        <p:txBody>
          <a:bodyPr/>
          <a:lstStyle/>
          <a:p>
            <a:fld id="{630E147B-31DA-CC4C-9919-E5774A527F7E}" type="slidenum">
              <a:rPr lang="en-US" smtClean="0"/>
              <a:t>6</a:t>
            </a:fld>
            <a:endParaRPr lang="en-US"/>
          </a:p>
        </p:txBody>
      </p:sp>
    </p:spTree>
    <p:extLst>
      <p:ext uri="{BB962C8B-B14F-4D97-AF65-F5344CB8AC3E}">
        <p14:creationId xmlns:p14="http://schemas.microsoft.com/office/powerpoint/2010/main" val="1994479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started to split out our services to make the dousing of fires faster</a:t>
            </a:r>
          </a:p>
          <a:p>
            <a:pPr marL="171450" indent="-171450">
              <a:buFont typeface="Arial" panose="020B0604020202020204" pitchFamily="34" charset="0"/>
              <a:buChar char="•"/>
            </a:pPr>
            <a:r>
              <a:rPr lang="en-US" dirty="0"/>
              <a:t>Our test scripts validate that all of the services work independently but we can’t easily prevent outages when a few of our independent services fail</a:t>
            </a:r>
          </a:p>
        </p:txBody>
      </p:sp>
      <p:sp>
        <p:nvSpPr>
          <p:cNvPr id="4" name="Slide Number Placeholder 3"/>
          <p:cNvSpPr>
            <a:spLocks noGrp="1"/>
          </p:cNvSpPr>
          <p:nvPr>
            <p:ph type="sldNum" sz="quarter" idx="10"/>
          </p:nvPr>
        </p:nvSpPr>
        <p:spPr/>
        <p:txBody>
          <a:bodyPr/>
          <a:lstStyle/>
          <a:p>
            <a:fld id="{630E147B-31DA-CC4C-9919-E5774A527F7E}" type="slidenum">
              <a:rPr lang="en-US" smtClean="0"/>
              <a:t>7</a:t>
            </a:fld>
            <a:endParaRPr lang="en-US"/>
          </a:p>
        </p:txBody>
      </p:sp>
    </p:spTree>
    <p:extLst>
      <p:ext uri="{BB962C8B-B14F-4D97-AF65-F5344CB8AC3E}">
        <p14:creationId xmlns:p14="http://schemas.microsoft.com/office/powerpoint/2010/main" val="3716039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to add more metrics to figure out what services are acting up and are runbook has a few more steps to determine which thing is failing</a:t>
            </a:r>
          </a:p>
          <a:p>
            <a:r>
              <a:rPr lang="en-US" dirty="0"/>
              <a:t>Unfortunately it’s difficult to test new feature failures with other services because we don’t work on them and we never seem to know how long it takes them to recover or respond</a:t>
            </a:r>
          </a:p>
          <a:p>
            <a:r>
              <a:rPr lang="en-US" dirty="0"/>
              <a:t>Our metrics also only show individual service health instead of global views of the service chain</a:t>
            </a:r>
          </a:p>
        </p:txBody>
      </p:sp>
      <p:sp>
        <p:nvSpPr>
          <p:cNvPr id="4" name="Slide Number Placeholder 3"/>
          <p:cNvSpPr>
            <a:spLocks noGrp="1"/>
          </p:cNvSpPr>
          <p:nvPr>
            <p:ph type="sldNum" sz="quarter" idx="10"/>
          </p:nvPr>
        </p:nvSpPr>
        <p:spPr/>
        <p:txBody>
          <a:bodyPr/>
          <a:lstStyle/>
          <a:p>
            <a:fld id="{630E147B-31DA-CC4C-9919-E5774A527F7E}" type="slidenum">
              <a:rPr lang="en-US" smtClean="0"/>
              <a:t>8</a:t>
            </a:fld>
            <a:endParaRPr lang="en-US"/>
          </a:p>
        </p:txBody>
      </p:sp>
    </p:spTree>
    <p:extLst>
      <p:ext uri="{BB962C8B-B14F-4D97-AF65-F5344CB8AC3E}">
        <p14:creationId xmlns:p14="http://schemas.microsoft.com/office/powerpoint/2010/main" val="3135266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introduce video features describing our product with humorous tutorials</a:t>
            </a:r>
          </a:p>
        </p:txBody>
      </p:sp>
      <p:sp>
        <p:nvSpPr>
          <p:cNvPr id="4" name="Slide Number Placeholder 3"/>
          <p:cNvSpPr>
            <a:spLocks noGrp="1"/>
          </p:cNvSpPr>
          <p:nvPr>
            <p:ph type="sldNum" sz="quarter" idx="10"/>
          </p:nvPr>
        </p:nvSpPr>
        <p:spPr/>
        <p:txBody>
          <a:bodyPr/>
          <a:lstStyle/>
          <a:p>
            <a:fld id="{630E147B-31DA-CC4C-9919-E5774A527F7E}" type="slidenum">
              <a:rPr lang="en-US" smtClean="0"/>
              <a:t>9</a:t>
            </a:fld>
            <a:endParaRPr lang="en-US"/>
          </a:p>
        </p:txBody>
      </p:sp>
    </p:spTree>
    <p:extLst>
      <p:ext uri="{BB962C8B-B14F-4D97-AF65-F5344CB8AC3E}">
        <p14:creationId xmlns:p14="http://schemas.microsoft.com/office/powerpoint/2010/main" val="364353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7952" y="975361"/>
            <a:ext cx="11519296" cy="369332"/>
          </a:xfrm>
        </p:spPr>
        <p:txBody>
          <a:bodyPr/>
          <a:lstStyle>
            <a:lvl1pPr>
              <a:defRPr sz="2667" b="0">
                <a:solidFill>
                  <a:schemeClr val="accent1"/>
                </a:solidFill>
                <a:latin typeface="HelvNeue Bold for IBM"/>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77952" y="1828800"/>
            <a:ext cx="11494912" cy="3611880"/>
          </a:xfrm>
        </p:spPr>
        <p:txBody>
          <a:bodyPr/>
          <a:lstStyle>
            <a:lvl1pPr>
              <a:buClrTx/>
              <a:defRPr sz="2400">
                <a:solidFill>
                  <a:schemeClr val="tx1"/>
                </a:solidFill>
                <a:latin typeface="+mn-lt"/>
                <a:cs typeface="Arial" pitchFamily="34" charset="0"/>
              </a:defRPr>
            </a:lvl1pPr>
            <a:lvl2pPr>
              <a:defRPr sz="2133">
                <a:solidFill>
                  <a:schemeClr val="tx1"/>
                </a:solidFill>
                <a:latin typeface="+mn-lt"/>
                <a:cs typeface="Arial" pitchFamily="34" charset="0"/>
              </a:defRPr>
            </a:lvl2pPr>
            <a:lvl3pPr>
              <a:defRPr sz="1867">
                <a:solidFill>
                  <a:schemeClr val="tx1"/>
                </a:solidFill>
                <a:latin typeface="+mn-lt"/>
                <a:cs typeface="Arial" pitchFamily="34" charset="0"/>
              </a:defRPr>
            </a:lvl3pPr>
            <a:lvl4pPr>
              <a:defRPr sz="1600" baseline="0">
                <a:solidFill>
                  <a:schemeClr val="tx1"/>
                </a:solidFill>
                <a:latin typeface="+mn-lt"/>
              </a:defRPr>
            </a:lvl4pPr>
            <a:lvl5pPr>
              <a:defRPr sz="1333">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2"/>
          <p:cNvSpPr>
            <a:spLocks noGrp="1" noChangeArrowheads="1"/>
          </p:cNvSpPr>
          <p:nvPr>
            <p:ph type="sldNum" sz="quarter" idx="10"/>
          </p:nvPr>
        </p:nvSpPr>
        <p:spPr>
          <a:xfrm>
            <a:off x="416381" y="6504518"/>
            <a:ext cx="2832100" cy="146049"/>
          </a:xfrm>
        </p:spPr>
        <p:txBody>
          <a:bodyPr/>
          <a:lstStyle>
            <a:lvl1pPr>
              <a:lnSpc>
                <a:spcPct val="100000"/>
              </a:lnSpc>
              <a:defRPr sz="1067"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6" name="Picture 5"/>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1930329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Side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2336" y="975360"/>
            <a:ext cx="2645664" cy="738664"/>
          </a:xfrm>
        </p:spPr>
        <p:txBody>
          <a:bodyPr/>
          <a:lstStyle>
            <a:lvl1pPr>
              <a:defRPr sz="2667" b="0">
                <a:solidFill>
                  <a:schemeClr val="accent1"/>
                </a:solidFill>
                <a:latin typeface="HelvNeue Bold for IBM"/>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255263" y="975360"/>
            <a:ext cx="8461248" cy="4876800"/>
          </a:xfrm>
        </p:spPr>
        <p:txBody>
          <a:bodyPr/>
          <a:lstStyle>
            <a:lvl1pPr>
              <a:buClrTx/>
              <a:defRPr sz="2400" baseline="0">
                <a:solidFill>
                  <a:schemeClr val="tx1"/>
                </a:solidFill>
                <a:latin typeface="+mn-lt"/>
                <a:cs typeface="Arial" pitchFamily="34" charset="0"/>
              </a:defRPr>
            </a:lvl1pPr>
            <a:lvl2pPr>
              <a:defRPr sz="2133" baseline="0">
                <a:solidFill>
                  <a:schemeClr val="tx1"/>
                </a:solidFill>
                <a:latin typeface="+mn-lt"/>
                <a:cs typeface="Arial" pitchFamily="34" charset="0"/>
              </a:defRPr>
            </a:lvl2pPr>
            <a:lvl3pPr>
              <a:defRPr sz="1867" baseline="0">
                <a:solidFill>
                  <a:schemeClr val="tx1"/>
                </a:solidFill>
                <a:latin typeface="+mn-lt"/>
                <a:cs typeface="Arial" pitchFamily="34" charset="0"/>
              </a:defRPr>
            </a:lvl3pPr>
            <a:lvl4pPr>
              <a:defRPr sz="1600">
                <a:solidFill>
                  <a:schemeClr val="tx1"/>
                </a:solidFill>
                <a:latin typeface="+mn-lt"/>
              </a:defRPr>
            </a:lvl4pPr>
            <a:lvl5pPr>
              <a:defRPr sz="1333">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2"/>
          <p:cNvSpPr>
            <a:spLocks noGrp="1" noChangeArrowheads="1"/>
          </p:cNvSpPr>
          <p:nvPr>
            <p:ph type="sldNum" sz="quarter" idx="10"/>
          </p:nvPr>
        </p:nvSpPr>
        <p:spPr/>
        <p:txBody>
          <a:bodyPr/>
          <a:lstStyle>
            <a:lvl1pPr>
              <a:lnSpc>
                <a:spcPct val="100000"/>
              </a:lnSpc>
              <a:defRPr sz="1333"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6" name="Picture 5"/>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330270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ide 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02336" y="975360"/>
            <a:ext cx="2645664" cy="738664"/>
          </a:xfrm>
        </p:spPr>
        <p:txBody>
          <a:bodyPr/>
          <a:lstStyle>
            <a:lvl1pPr>
              <a:defRPr sz="2667" b="0">
                <a:solidFill>
                  <a:schemeClr val="accent1"/>
                </a:solidFill>
                <a:latin typeface="HelvNeue Bold for IBM"/>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255264" y="975360"/>
            <a:ext cx="4059937" cy="4876800"/>
          </a:xfrm>
        </p:spPr>
        <p:txBody>
          <a:bodyPr/>
          <a:lstStyle>
            <a:lvl1pPr>
              <a:buClrTx/>
              <a:defRPr sz="2400" baseline="0">
                <a:solidFill>
                  <a:schemeClr val="tx1"/>
                </a:solidFill>
                <a:latin typeface="+mn-lt"/>
                <a:cs typeface="Arial" pitchFamily="34" charset="0"/>
              </a:defRPr>
            </a:lvl1pPr>
            <a:lvl2pPr>
              <a:defRPr sz="2133" baseline="0">
                <a:solidFill>
                  <a:schemeClr val="tx1"/>
                </a:solidFill>
                <a:latin typeface="+mn-lt"/>
                <a:cs typeface="Arial" pitchFamily="34" charset="0"/>
              </a:defRPr>
            </a:lvl2pPr>
            <a:lvl3pPr>
              <a:defRPr sz="1867" baseline="0">
                <a:solidFill>
                  <a:schemeClr val="tx1"/>
                </a:solidFill>
                <a:latin typeface="+mn-lt"/>
                <a:cs typeface="Arial" pitchFamily="34" charset="0"/>
              </a:defRPr>
            </a:lvl3pPr>
            <a:lvl4pPr>
              <a:defRPr sz="1600">
                <a:solidFill>
                  <a:schemeClr val="tx1"/>
                </a:solidFill>
                <a:latin typeface="+mn-lt"/>
              </a:defRPr>
            </a:lvl4pPr>
            <a:lvl5pPr>
              <a:defRPr sz="1333">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1"/>
          </p:nvPr>
        </p:nvSpPr>
        <p:spPr>
          <a:xfrm>
            <a:off x="7522464" y="975360"/>
            <a:ext cx="4059937" cy="4876800"/>
          </a:xfrm>
        </p:spPr>
        <p:txBody>
          <a:bodyPr/>
          <a:lstStyle>
            <a:lvl1pPr>
              <a:buClrTx/>
              <a:defRPr sz="2400" baseline="0">
                <a:solidFill>
                  <a:schemeClr val="tx1"/>
                </a:solidFill>
                <a:latin typeface="+mn-lt"/>
                <a:cs typeface="Arial" pitchFamily="34" charset="0"/>
              </a:defRPr>
            </a:lvl1pPr>
            <a:lvl2pPr>
              <a:defRPr sz="2133" baseline="0">
                <a:solidFill>
                  <a:schemeClr val="tx1"/>
                </a:solidFill>
                <a:latin typeface="+mn-lt"/>
                <a:cs typeface="Arial" pitchFamily="34" charset="0"/>
              </a:defRPr>
            </a:lvl2pPr>
            <a:lvl3pPr>
              <a:defRPr sz="1867" baseline="0">
                <a:solidFill>
                  <a:schemeClr val="tx1"/>
                </a:solidFill>
                <a:latin typeface="+mn-lt"/>
                <a:cs typeface="Arial" pitchFamily="34" charset="0"/>
              </a:defRPr>
            </a:lvl3pPr>
            <a:lvl4pPr>
              <a:defRPr sz="1600">
                <a:solidFill>
                  <a:schemeClr val="tx1"/>
                </a:solidFill>
                <a:latin typeface="+mn-lt"/>
              </a:defRPr>
            </a:lvl4pPr>
            <a:lvl5pPr>
              <a:defRPr sz="1333">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2"/>
          <p:cNvSpPr>
            <a:spLocks noGrp="1" noChangeArrowheads="1"/>
          </p:cNvSpPr>
          <p:nvPr>
            <p:ph type="sldNum" sz="quarter" idx="12"/>
          </p:nvPr>
        </p:nvSpPr>
        <p:spPr/>
        <p:txBody>
          <a:bodyPr/>
          <a:lstStyle>
            <a:lvl1pPr>
              <a:lnSpc>
                <a:spcPct val="100000"/>
              </a:lnSpc>
              <a:defRPr sz="1333"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8" name="Picture 7"/>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4036506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ide Title and Two Content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402336" y="975360"/>
            <a:ext cx="2645664" cy="738664"/>
          </a:xfrm>
        </p:spPr>
        <p:txBody>
          <a:bodyPr/>
          <a:lstStyle>
            <a:lvl1pPr>
              <a:defRPr sz="2667" b="0">
                <a:solidFill>
                  <a:schemeClr val="accent1"/>
                </a:solidFill>
                <a:latin typeface="HelvNeue Bold for IBM"/>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255264" y="1888564"/>
            <a:ext cx="4059937" cy="3657600"/>
          </a:xfrm>
        </p:spPr>
        <p:txBody>
          <a:bodyPr/>
          <a:lstStyle>
            <a:lvl1pPr>
              <a:buClrTx/>
              <a:defRPr sz="2400" baseline="0">
                <a:solidFill>
                  <a:schemeClr val="tx1"/>
                </a:solidFill>
                <a:latin typeface="+mn-lt"/>
                <a:cs typeface="Arial" pitchFamily="34" charset="0"/>
              </a:defRPr>
            </a:lvl1pPr>
            <a:lvl2pPr>
              <a:defRPr sz="2133" baseline="0">
                <a:solidFill>
                  <a:schemeClr val="tx1"/>
                </a:solidFill>
                <a:latin typeface="+mn-lt"/>
                <a:cs typeface="Arial" pitchFamily="34" charset="0"/>
              </a:defRPr>
            </a:lvl2pPr>
            <a:lvl3pPr>
              <a:defRPr sz="1867" baseline="0">
                <a:solidFill>
                  <a:schemeClr val="tx1"/>
                </a:solidFill>
                <a:latin typeface="+mn-lt"/>
                <a:cs typeface="Arial" pitchFamily="34" charset="0"/>
              </a:defRPr>
            </a:lvl3pPr>
            <a:lvl4pPr>
              <a:defRPr sz="1600">
                <a:solidFill>
                  <a:schemeClr val="tx1"/>
                </a:solidFill>
                <a:latin typeface="+mn-lt"/>
              </a:defRPr>
            </a:lvl4pPr>
            <a:lvl5pPr>
              <a:defRPr sz="1333">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1"/>
          </p:nvPr>
        </p:nvSpPr>
        <p:spPr>
          <a:xfrm>
            <a:off x="7522464" y="1888564"/>
            <a:ext cx="4059937" cy="3657600"/>
          </a:xfrm>
        </p:spPr>
        <p:txBody>
          <a:bodyPr/>
          <a:lstStyle>
            <a:lvl1pPr>
              <a:buClrTx/>
              <a:defRPr sz="2400" baseline="0">
                <a:solidFill>
                  <a:schemeClr val="tx1"/>
                </a:solidFill>
                <a:latin typeface="+mn-lt"/>
                <a:cs typeface="Arial" pitchFamily="34" charset="0"/>
              </a:defRPr>
            </a:lvl1pPr>
            <a:lvl2pPr>
              <a:defRPr sz="2133" baseline="0">
                <a:solidFill>
                  <a:schemeClr val="tx1"/>
                </a:solidFill>
                <a:latin typeface="+mn-lt"/>
                <a:cs typeface="Arial" pitchFamily="34" charset="0"/>
              </a:defRPr>
            </a:lvl2pPr>
            <a:lvl3pPr>
              <a:defRPr sz="1867" baseline="0">
                <a:solidFill>
                  <a:schemeClr val="tx1"/>
                </a:solidFill>
                <a:latin typeface="+mn-lt"/>
                <a:cs typeface="Arial" pitchFamily="34" charset="0"/>
              </a:defRPr>
            </a:lvl3pPr>
            <a:lvl4pPr>
              <a:defRPr sz="1600">
                <a:solidFill>
                  <a:schemeClr val="tx1"/>
                </a:solidFill>
                <a:latin typeface="+mn-lt"/>
              </a:defRPr>
            </a:lvl4pPr>
            <a:lvl5pPr>
              <a:defRPr sz="1333">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idx="12"/>
          </p:nvPr>
        </p:nvSpPr>
        <p:spPr>
          <a:xfrm>
            <a:off x="3255261" y="975360"/>
            <a:ext cx="4059939" cy="639763"/>
          </a:xfrm>
        </p:spPr>
        <p:txBody>
          <a:bodyPr anchor="b"/>
          <a:lstStyle>
            <a:lvl1pPr marL="0" indent="0">
              <a:buNone/>
              <a:defRPr sz="2400" b="0" baseline="0">
                <a:solidFill>
                  <a:schemeClr val="tx1"/>
                </a:solidFill>
                <a:latin typeface="HelvNeue Bold for IBM"/>
                <a:cs typeface="Arial"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9" name="Text Placeholder 4"/>
          <p:cNvSpPr>
            <a:spLocks noGrp="1"/>
          </p:cNvSpPr>
          <p:nvPr>
            <p:ph type="body" sz="quarter" idx="3"/>
          </p:nvPr>
        </p:nvSpPr>
        <p:spPr>
          <a:xfrm>
            <a:off x="7522463" y="975360"/>
            <a:ext cx="4059939" cy="639763"/>
          </a:xfrm>
        </p:spPr>
        <p:txBody>
          <a:bodyPr anchor="b"/>
          <a:lstStyle>
            <a:lvl1pPr marL="0" indent="0">
              <a:buNone/>
              <a:defRPr sz="2400" b="0" baseline="0">
                <a:solidFill>
                  <a:schemeClr val="tx1"/>
                </a:solidFill>
                <a:latin typeface="HelvNeue Bold for IBM"/>
                <a:cs typeface="Arial"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10" name="Rectangle 52"/>
          <p:cNvSpPr>
            <a:spLocks noGrp="1" noChangeArrowheads="1"/>
          </p:cNvSpPr>
          <p:nvPr>
            <p:ph type="sldNum" sz="quarter" idx="13"/>
          </p:nvPr>
        </p:nvSpPr>
        <p:spPr/>
        <p:txBody>
          <a:bodyPr/>
          <a:lstStyle>
            <a:lvl1pPr>
              <a:lnSpc>
                <a:spcPct val="100000"/>
              </a:lnSpc>
              <a:defRPr sz="1333"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11" name="Picture 10"/>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1650732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ide Title and Four Content">
    <p:spTree>
      <p:nvGrpSpPr>
        <p:cNvPr id="1" name=""/>
        <p:cNvGrpSpPr/>
        <p:nvPr/>
      </p:nvGrpSpPr>
      <p:grpSpPr>
        <a:xfrm>
          <a:off x="0" y="0"/>
          <a:ext cx="0" cy="0"/>
          <a:chOff x="0" y="0"/>
          <a:chExt cx="0" cy="0"/>
        </a:xfrm>
      </p:grpSpPr>
      <p:sp>
        <p:nvSpPr>
          <p:cNvPr id="2" name="Title 1"/>
          <p:cNvSpPr>
            <a:spLocks noGrp="1"/>
          </p:cNvSpPr>
          <p:nvPr>
            <p:ph type="title"/>
          </p:nvPr>
        </p:nvSpPr>
        <p:spPr>
          <a:xfrm>
            <a:off x="402336" y="975360"/>
            <a:ext cx="2645664" cy="738664"/>
          </a:xfrm>
        </p:spPr>
        <p:txBody>
          <a:bodyPr/>
          <a:lstStyle>
            <a:lvl1pPr>
              <a:defRPr sz="2667" b="0">
                <a:solidFill>
                  <a:schemeClr val="accent1"/>
                </a:solidFill>
                <a:latin typeface="HelvNeue Bold for IBM"/>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255264" y="975360"/>
            <a:ext cx="4059937" cy="2429437"/>
          </a:xfrm>
        </p:spPr>
        <p:txBody>
          <a:bodyPr>
            <a:noAutofit/>
          </a:bodyPr>
          <a:lstStyle>
            <a:lvl1pPr>
              <a:buClrTx/>
              <a:defRPr sz="1867" baseline="0">
                <a:solidFill>
                  <a:schemeClr val="tx1"/>
                </a:solidFill>
                <a:latin typeface="+mn-lt"/>
                <a:cs typeface="Arial" pitchFamily="34" charset="0"/>
              </a:defRPr>
            </a:lvl1pPr>
            <a:lvl2pPr>
              <a:defRPr sz="1600" baseline="0">
                <a:solidFill>
                  <a:schemeClr val="tx1"/>
                </a:solidFill>
                <a:latin typeface="+mn-lt"/>
                <a:cs typeface="Arial" pitchFamily="34" charset="0"/>
              </a:defRPr>
            </a:lvl2pPr>
            <a:lvl3pPr>
              <a:defRPr sz="1333" baseline="0">
                <a:solidFill>
                  <a:schemeClr val="tx1"/>
                </a:solidFill>
                <a:latin typeface="+mn-lt"/>
                <a:cs typeface="Arial" pitchFamily="34" charset="0"/>
              </a:defRPr>
            </a:lvl3pPr>
            <a:lvl4pPr>
              <a:defRPr sz="1333">
                <a:solidFill>
                  <a:schemeClr val="tx1"/>
                </a:solidFill>
                <a:latin typeface="+mn-lt"/>
              </a:defRPr>
            </a:lvl4pPr>
            <a:lvl5pPr>
              <a:defRPr sz="1333">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1"/>
          </p:nvPr>
        </p:nvSpPr>
        <p:spPr>
          <a:xfrm>
            <a:off x="7522464" y="975360"/>
            <a:ext cx="4059937" cy="24294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lang="en-US" sz="1867" baseline="0" dirty="0" smtClean="0">
                <a:solidFill>
                  <a:schemeClr val="tx1"/>
                </a:solidFill>
              </a:defRPr>
            </a:lvl1pPr>
            <a:lvl2pPr>
              <a:defRPr lang="en-US" sz="1600" baseline="0" dirty="0" smtClean="0">
                <a:solidFill>
                  <a:schemeClr val="tx1"/>
                </a:solidFill>
              </a:defRPr>
            </a:lvl2pPr>
            <a:lvl3pPr>
              <a:defRPr lang="en-US" sz="1333" baseline="0" dirty="0" smtClean="0">
                <a:solidFill>
                  <a:schemeClr val="tx1"/>
                </a:solidFill>
              </a:defRPr>
            </a:lvl3pPr>
            <a:lvl4pPr>
              <a:defRPr lang="en-US" sz="1333" dirty="0" smtClean="0">
                <a:solidFill>
                  <a:schemeClr val="tx1"/>
                </a:solidFill>
              </a:defRPr>
            </a:lvl4pPr>
            <a:lvl5pPr>
              <a:defRPr lang="en-US" dirty="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2"/>
          </p:nvPr>
        </p:nvSpPr>
        <p:spPr>
          <a:xfrm>
            <a:off x="3255264" y="3671839"/>
            <a:ext cx="4059937" cy="24294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lang="en-US" sz="1867" baseline="0" dirty="0" smtClean="0">
                <a:solidFill>
                  <a:schemeClr val="tx1"/>
                </a:solidFill>
              </a:defRPr>
            </a:lvl1pPr>
            <a:lvl2pPr>
              <a:defRPr lang="en-US" sz="1600" baseline="0" dirty="0" smtClean="0">
                <a:solidFill>
                  <a:schemeClr val="tx1"/>
                </a:solidFill>
              </a:defRPr>
            </a:lvl2pPr>
            <a:lvl3pPr>
              <a:defRPr lang="en-US" sz="1333" baseline="0" dirty="0" smtClean="0">
                <a:solidFill>
                  <a:schemeClr val="tx1"/>
                </a:solidFill>
              </a:defRPr>
            </a:lvl3pPr>
            <a:lvl4pPr>
              <a:defRPr lang="en-US" sz="1333" dirty="0" smtClean="0">
                <a:solidFill>
                  <a:schemeClr val="tx1"/>
                </a:solidFill>
              </a:defRPr>
            </a:lvl4pPr>
            <a:lvl5pPr>
              <a:defRPr lang="en-US" dirty="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3"/>
          </p:nvPr>
        </p:nvSpPr>
        <p:spPr>
          <a:xfrm>
            <a:off x="7522464" y="3671839"/>
            <a:ext cx="4059937" cy="24294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lang="en-US" sz="1867" baseline="0" dirty="0" smtClean="0">
                <a:solidFill>
                  <a:schemeClr val="tx1"/>
                </a:solidFill>
              </a:defRPr>
            </a:lvl1pPr>
            <a:lvl2pPr>
              <a:defRPr lang="en-US" sz="1600" baseline="0" dirty="0" smtClean="0">
                <a:solidFill>
                  <a:schemeClr val="tx1"/>
                </a:solidFill>
              </a:defRPr>
            </a:lvl2pPr>
            <a:lvl3pPr>
              <a:defRPr lang="en-US" sz="1333" baseline="0" dirty="0" smtClean="0">
                <a:solidFill>
                  <a:schemeClr val="tx1"/>
                </a:solidFill>
              </a:defRPr>
            </a:lvl3pPr>
            <a:lvl4pPr>
              <a:defRPr lang="en-US" sz="1333" dirty="0" smtClean="0">
                <a:solidFill>
                  <a:schemeClr val="tx1"/>
                </a:solidFill>
              </a:defRPr>
            </a:lvl4pPr>
            <a:lvl5pPr>
              <a:defRPr lang="en-US" dirty="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52"/>
          <p:cNvSpPr>
            <a:spLocks noGrp="1" noChangeArrowheads="1"/>
          </p:cNvSpPr>
          <p:nvPr>
            <p:ph type="sldNum" sz="quarter" idx="14"/>
          </p:nvPr>
        </p:nvSpPr>
        <p:spPr/>
        <p:txBody>
          <a:bodyPr/>
          <a:lstStyle>
            <a:lvl1pPr>
              <a:lnSpc>
                <a:spcPct val="100000"/>
              </a:lnSpc>
              <a:defRPr sz="1333"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11" name="Picture 10"/>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4100077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7952" y="975361"/>
            <a:ext cx="11519296" cy="369332"/>
          </a:xfrm>
        </p:spPr>
        <p:txBody>
          <a:bodyPr/>
          <a:lstStyle>
            <a:lvl1pPr>
              <a:defRPr sz="2667" b="0">
                <a:solidFill>
                  <a:schemeClr val="accent1"/>
                </a:solidFill>
                <a:latin typeface="HelvNeue Bold for IBM"/>
                <a:cs typeface="Arial" pitchFamily="34" charset="0"/>
              </a:defRPr>
            </a:lvl1pPr>
          </a:lstStyle>
          <a:p>
            <a:r>
              <a:rPr lang="en-US"/>
              <a:t>Click to edit Master title style</a:t>
            </a:r>
            <a:endParaRPr lang="en-US" dirty="0"/>
          </a:p>
        </p:txBody>
      </p:sp>
      <p:sp>
        <p:nvSpPr>
          <p:cNvPr id="4" name="Rectangle 52"/>
          <p:cNvSpPr>
            <a:spLocks noGrp="1" noChangeArrowheads="1"/>
          </p:cNvSpPr>
          <p:nvPr>
            <p:ph type="sldNum" sz="quarter" idx="10"/>
          </p:nvPr>
        </p:nvSpPr>
        <p:spPr/>
        <p:txBody>
          <a:bodyPr/>
          <a:lstStyle>
            <a:lvl1pPr>
              <a:lnSpc>
                <a:spcPct val="100000"/>
              </a:lnSpc>
              <a:defRPr sz="1333"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5" name="Picture 4"/>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2009633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7733" y="-13546"/>
            <a:ext cx="12259733" cy="6901852"/>
          </a:xfrm>
          <a:prstGeom prst="rect">
            <a:avLst/>
          </a:prstGeom>
        </p:spPr>
      </p:pic>
      <p:sp>
        <p:nvSpPr>
          <p:cNvPr id="2" name="Title 1"/>
          <p:cNvSpPr>
            <a:spLocks noGrp="1"/>
          </p:cNvSpPr>
          <p:nvPr>
            <p:ph type="title"/>
          </p:nvPr>
        </p:nvSpPr>
        <p:spPr>
          <a:xfrm>
            <a:off x="377952" y="975361"/>
            <a:ext cx="11519296" cy="369332"/>
          </a:xfrm>
        </p:spPr>
        <p:txBody>
          <a:bodyPr/>
          <a:lstStyle>
            <a:lvl1pPr>
              <a:defRPr sz="2667" b="0">
                <a:solidFill>
                  <a:schemeClr val="bg1"/>
                </a:solidFill>
                <a:latin typeface="HelvNeue Bold for IBM"/>
                <a:cs typeface="Arial" pitchFamily="34" charset="0"/>
              </a:defRPr>
            </a:lvl1pPr>
          </a:lstStyle>
          <a:p>
            <a:r>
              <a:rPr lang="en-US"/>
              <a:t>Click to edit Master title style</a:t>
            </a:r>
            <a:endParaRPr lang="en-US" dirty="0"/>
          </a:p>
        </p:txBody>
      </p:sp>
      <p:sp>
        <p:nvSpPr>
          <p:cNvPr id="4" name="Rectangle 52"/>
          <p:cNvSpPr>
            <a:spLocks noGrp="1" noChangeArrowheads="1"/>
          </p:cNvSpPr>
          <p:nvPr>
            <p:ph type="sldNum" sz="quarter" idx="10"/>
          </p:nvPr>
        </p:nvSpPr>
        <p:spPr/>
        <p:txBody>
          <a:bodyPr/>
          <a:lstStyle>
            <a:lvl1pPr>
              <a:lnSpc>
                <a:spcPct val="100000"/>
              </a:lnSpc>
              <a:defRPr sz="1333"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7" name="Picture 6"/>
          <p:cNvPicPr>
            <a:picLocks noChangeAspect="1"/>
          </p:cNvPicPr>
          <p:nvPr/>
        </p:nvPicPr>
        <p:blipFill>
          <a:blip r:embed="rId3"/>
          <a:stretch>
            <a:fillRect/>
          </a:stretch>
        </p:blipFill>
        <p:spPr>
          <a:xfrm>
            <a:off x="387917" y="320163"/>
            <a:ext cx="2862149" cy="220165"/>
          </a:xfrm>
          <a:prstGeom prst="rect">
            <a:avLst/>
          </a:prstGeom>
        </p:spPr>
      </p:pic>
      <p:pic>
        <p:nvPicPr>
          <p:cNvPr id="10" name="Picture 9"/>
          <p:cNvPicPr>
            <a:picLocks noChangeAspect="1"/>
          </p:cNvPicPr>
          <p:nvPr/>
        </p:nvPicPr>
        <p:blipFill>
          <a:blip r:embed="rId4"/>
          <a:stretch>
            <a:fillRect/>
          </a:stretch>
        </p:blipFill>
        <p:spPr>
          <a:xfrm>
            <a:off x="11327061" y="6496749"/>
            <a:ext cx="477055" cy="183483"/>
          </a:xfrm>
          <a:prstGeom prst="rect">
            <a:avLst/>
          </a:prstGeom>
        </p:spPr>
      </p:pic>
    </p:spTree>
    <p:extLst>
      <p:ext uri="{BB962C8B-B14F-4D97-AF65-F5344CB8AC3E}">
        <p14:creationId xmlns:p14="http://schemas.microsoft.com/office/powerpoint/2010/main" val="9078934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tIns="914400" anchor="ctr">
            <a:normAutofit/>
          </a:bodyPr>
          <a:lstStyle>
            <a:lvl1pPr algn="ctr">
              <a:buNone/>
              <a:defRPr>
                <a:solidFill>
                  <a:schemeClr val="tx1"/>
                </a:solidFill>
              </a:defRPr>
            </a:lvl1pPr>
          </a:lstStyle>
          <a:p>
            <a:pPr lvl="0"/>
            <a:r>
              <a:rPr lang="en-US" noProof="0"/>
              <a:t>Click icon to add picture</a:t>
            </a:r>
            <a:endParaRPr lang="en-US" noProof="0" dirty="0"/>
          </a:p>
        </p:txBody>
      </p:sp>
      <p:sp>
        <p:nvSpPr>
          <p:cNvPr id="2" name="Title 1"/>
          <p:cNvSpPr>
            <a:spLocks noGrp="1"/>
          </p:cNvSpPr>
          <p:nvPr>
            <p:ph type="title"/>
          </p:nvPr>
        </p:nvSpPr>
        <p:spPr>
          <a:xfrm>
            <a:off x="438151" y="5348349"/>
            <a:ext cx="11338560" cy="369332"/>
          </a:xfrm>
        </p:spPr>
        <p:txBody>
          <a:bodyPr anchor="b"/>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438912" y="5852161"/>
            <a:ext cx="11338560" cy="651828"/>
          </a:xfrm>
        </p:spPr>
        <p:txBody>
          <a:bodyPr/>
          <a:lstStyle>
            <a:lvl1pPr marL="0" indent="0">
              <a:buNone/>
              <a:defRPr lang="en-US" sz="2400" kern="1200" baseline="0" dirty="0" smtClean="0">
                <a:solidFill>
                  <a:schemeClr val="tx1"/>
                </a:solidFill>
                <a:latin typeface="HelvNeue Bold for IBM"/>
                <a:ea typeface="+mn-ea"/>
                <a:cs typeface="Arial" pitchFamily="34" charset="0"/>
              </a:defRPr>
            </a:lvl1pPr>
          </a:lstStyle>
          <a:p>
            <a:pPr lvl="0"/>
            <a:r>
              <a:rPr lang="en-US"/>
              <a:t>Edit Master text styles</a:t>
            </a:r>
          </a:p>
        </p:txBody>
      </p:sp>
      <p:sp>
        <p:nvSpPr>
          <p:cNvPr id="5" name="Rectangle 52"/>
          <p:cNvSpPr>
            <a:spLocks noGrp="1" noChangeArrowheads="1"/>
          </p:cNvSpPr>
          <p:nvPr>
            <p:ph type="sldNum" sz="quarter" idx="12"/>
          </p:nvPr>
        </p:nvSpPr>
        <p:spPr>
          <a:ln/>
        </p:spPr>
        <p:txBody>
          <a:bodyPr/>
          <a:lstStyle>
            <a:lvl1pPr>
              <a:defRPr>
                <a:solidFill>
                  <a:schemeClr val="tx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16559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ull Bleed Image with Titl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0"/>
            <a:ext cx="12192000" cy="4526280"/>
          </a:xfrm>
        </p:spPr>
        <p:txBody>
          <a:bodyPr tIns="914400" anchor="ctr">
            <a:normAutofit/>
          </a:bodyPr>
          <a:lstStyle>
            <a:lvl1pPr algn="ctr">
              <a:buNone/>
              <a:defRPr>
                <a:solidFill>
                  <a:schemeClr val="tx1"/>
                </a:solidFill>
              </a:defRPr>
            </a:lvl1pPr>
          </a:lstStyle>
          <a:p>
            <a:pPr lvl="0"/>
            <a:r>
              <a:rPr lang="en-US" noProof="0"/>
              <a:t>Click icon to add picture</a:t>
            </a:r>
          </a:p>
        </p:txBody>
      </p:sp>
      <p:sp>
        <p:nvSpPr>
          <p:cNvPr id="2" name="Title 1"/>
          <p:cNvSpPr>
            <a:spLocks noGrp="1"/>
          </p:cNvSpPr>
          <p:nvPr>
            <p:ph type="title"/>
          </p:nvPr>
        </p:nvSpPr>
        <p:spPr>
          <a:xfrm>
            <a:off x="438152" y="5145373"/>
            <a:ext cx="11128213" cy="369332"/>
          </a:xfrm>
        </p:spPr>
        <p:txBody>
          <a:bodyPr anchor="b"/>
          <a:lstStyle>
            <a:lvl1pPr>
              <a:defRPr sz="2667">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438153" y="5532120"/>
            <a:ext cx="11128215" cy="914400"/>
          </a:xfrm>
        </p:spPr>
        <p:txBody>
          <a:bodyPr/>
          <a:lstStyle>
            <a:lvl1pPr marL="0" indent="0">
              <a:buNone/>
              <a:defRPr kern="1200" baseline="0">
                <a:solidFill>
                  <a:schemeClr val="tx1"/>
                </a:solidFill>
              </a:defRPr>
            </a:lvl1pPr>
          </a:lstStyle>
          <a:p>
            <a:pPr lvl="0"/>
            <a:r>
              <a:rPr lang="en-US"/>
              <a:t>Edit Master text styles</a:t>
            </a:r>
          </a:p>
        </p:txBody>
      </p:sp>
      <p:sp>
        <p:nvSpPr>
          <p:cNvPr id="5" name="Rectangle 52"/>
          <p:cNvSpPr>
            <a:spLocks noGrp="1" noChangeArrowheads="1"/>
          </p:cNvSpPr>
          <p:nvPr>
            <p:ph type="sldNum" sz="quarter" idx="13"/>
          </p:nvPr>
        </p:nvSpPr>
        <p:spPr>
          <a:ln/>
        </p:spPr>
        <p:txBody>
          <a:bodyPr/>
          <a:lstStyle>
            <a:lvl1pPr>
              <a:defRPr>
                <a:solidFill>
                  <a:schemeClr val="tx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2597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2"/>
          <p:cNvSpPr>
            <a:spLocks noGrp="1" noChangeArrowheads="1"/>
          </p:cNvSpPr>
          <p:nvPr>
            <p:ph type="sldNum" sz="quarter" idx="10"/>
          </p:nvPr>
        </p:nvSpPr>
        <p:spPr>
          <a:ln/>
        </p:spPr>
        <p:txBody>
          <a:bodyPr/>
          <a:lstStyle>
            <a:lvl1pPr>
              <a:defRPr>
                <a:solidFill>
                  <a:schemeClr val="tx1"/>
                </a:solidFill>
              </a:defRPr>
            </a:lvl1pPr>
          </a:lstStyle>
          <a:p>
            <a:fld id="{D57F1E4F-1CFF-5643-939E-217C01CDF565}" type="slidenum">
              <a:rPr lang="en-US" smtClean="0"/>
              <a:pPr/>
              <a:t>‹#›</a:t>
            </a:fld>
            <a:endParaRPr lang="en-US" dirty="0"/>
          </a:p>
        </p:txBody>
      </p:sp>
      <p:pic>
        <p:nvPicPr>
          <p:cNvPr id="4" name="Picture 3"/>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2727987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1">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77954" y="4169664"/>
            <a:ext cx="9060469" cy="723883"/>
          </a:xfrm>
        </p:spPr>
        <p:txBody>
          <a:bodyPr/>
          <a:lstStyle>
            <a:lvl1pPr marL="0" indent="0">
              <a:spcBef>
                <a:spcPts val="1320"/>
              </a:spcBef>
              <a:buNone/>
              <a:defRPr sz="2933" baseline="0">
                <a:solidFill>
                  <a:schemeClr val="tx1"/>
                </a:solidFill>
              </a:defRPr>
            </a:lvl1pPr>
            <a:lvl5pPr>
              <a:buNone/>
              <a:defRPr/>
            </a:lvl5pPr>
          </a:lstStyle>
          <a:p>
            <a:pPr lvl="0"/>
            <a:r>
              <a:rPr lang="en-US"/>
              <a:t>Edit Master text styles</a:t>
            </a:r>
          </a:p>
        </p:txBody>
      </p:sp>
      <p:sp>
        <p:nvSpPr>
          <p:cNvPr id="9" name="Title 8"/>
          <p:cNvSpPr>
            <a:spLocks noGrp="1"/>
          </p:cNvSpPr>
          <p:nvPr>
            <p:ph type="title"/>
          </p:nvPr>
        </p:nvSpPr>
        <p:spPr>
          <a:xfrm>
            <a:off x="377954" y="2254641"/>
            <a:ext cx="9060469" cy="1625060"/>
          </a:xfrm>
        </p:spPr>
        <p:txBody>
          <a:bodyPr anchor="b"/>
          <a:lstStyle>
            <a:lvl1pPr>
              <a:defRPr sz="5867" baseline="0">
                <a:solidFill>
                  <a:schemeClr val="tx1"/>
                </a:solidFill>
                <a:latin typeface="HelvNeue Bold for IBM"/>
              </a:defRPr>
            </a:lvl1pPr>
          </a:lstStyle>
          <a:p>
            <a:r>
              <a:rPr lang="en-US"/>
              <a:t>Click to edit Master title style</a:t>
            </a:r>
            <a:endParaRPr lang="en-US" dirty="0"/>
          </a:p>
        </p:txBody>
      </p:sp>
      <p:pic>
        <p:nvPicPr>
          <p:cNvPr id="10" name="Picture 9"/>
          <p:cNvPicPr>
            <a:picLocks noChangeAspect="1"/>
          </p:cNvPicPr>
          <p:nvPr/>
        </p:nvPicPr>
        <p:blipFill>
          <a:blip r:embed="rId2"/>
          <a:stretch>
            <a:fillRect/>
          </a:stretch>
        </p:blipFill>
        <p:spPr>
          <a:xfrm>
            <a:off x="397026" y="323157"/>
            <a:ext cx="2848241" cy="218212"/>
          </a:xfrm>
          <a:prstGeom prst="rect">
            <a:avLst/>
          </a:prstGeom>
        </p:spPr>
      </p:pic>
      <p:pic>
        <p:nvPicPr>
          <p:cNvPr id="3" name="Picture 2"/>
          <p:cNvPicPr>
            <a:picLocks noChangeAspect="1"/>
          </p:cNvPicPr>
          <p:nvPr/>
        </p:nvPicPr>
        <p:blipFill>
          <a:blip r:embed="rId3"/>
          <a:stretch>
            <a:fillRect/>
          </a:stretch>
        </p:blipFill>
        <p:spPr>
          <a:xfrm rot="16200000">
            <a:off x="7811143" y="2318092"/>
            <a:ext cx="6091267" cy="2082617"/>
          </a:xfrm>
          <a:prstGeom prst="rect">
            <a:avLst/>
          </a:prstGeom>
        </p:spPr>
      </p:pic>
      <p:pic>
        <p:nvPicPr>
          <p:cNvPr id="11" name="Picture 10"/>
          <p:cNvPicPr>
            <a:picLocks noChangeAspect="1"/>
          </p:cNvPicPr>
          <p:nvPr/>
        </p:nvPicPr>
        <p:blipFill>
          <a:blip r:embed="rId4"/>
          <a:stretch>
            <a:fillRect/>
          </a:stretch>
        </p:blipFill>
        <p:spPr>
          <a:xfrm>
            <a:off x="383917" y="6118675"/>
            <a:ext cx="756625" cy="281363"/>
          </a:xfrm>
          <a:prstGeom prst="rect">
            <a:avLst/>
          </a:prstGeom>
        </p:spPr>
      </p:pic>
    </p:spTree>
    <p:extLst>
      <p:ext uri="{BB962C8B-B14F-4D97-AF65-F5344CB8AC3E}">
        <p14:creationId xmlns:p14="http://schemas.microsoft.com/office/powerpoint/2010/main" val="3177625352"/>
      </p:ext>
    </p:extLst>
  </p:cSld>
  <p:clrMapOvr>
    <a:masterClrMapping/>
  </p:clrMapOvr>
  <p:extLst mod="1">
    <p:ext uri="{DCECCB84-F9BA-43D5-87BE-67443E8EF086}">
      <p15:sldGuideLst xmlns:p15="http://schemas.microsoft.com/office/powerpoint/2012/main">
        <p15:guide id="1" orient="horz" pos="3026">
          <p15:clr>
            <a:srgbClr val="FBAE40"/>
          </p15:clr>
        </p15:guide>
        <p15:guide id="2" pos="18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Title Slide 1">
    <p:bg>
      <p:bgPr>
        <a:solidFill>
          <a:srgbClr val="25396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77954" y="4169664"/>
            <a:ext cx="9060469" cy="723883"/>
          </a:xfrm>
        </p:spPr>
        <p:txBody>
          <a:bodyPr/>
          <a:lstStyle>
            <a:lvl1pPr marL="0" indent="0">
              <a:spcBef>
                <a:spcPts val="1320"/>
              </a:spcBef>
              <a:buNone/>
              <a:defRPr sz="2933" baseline="0">
                <a:solidFill>
                  <a:schemeClr val="bg1"/>
                </a:solidFill>
              </a:defRPr>
            </a:lvl1pPr>
            <a:lvl5pPr>
              <a:buNone/>
              <a:defRPr/>
            </a:lvl5pPr>
          </a:lstStyle>
          <a:p>
            <a:pPr lvl="0"/>
            <a:r>
              <a:rPr lang="en-US"/>
              <a:t>Edit Master text styles</a:t>
            </a:r>
          </a:p>
        </p:txBody>
      </p:sp>
      <p:sp>
        <p:nvSpPr>
          <p:cNvPr id="9" name="Title 8"/>
          <p:cNvSpPr>
            <a:spLocks noGrp="1"/>
          </p:cNvSpPr>
          <p:nvPr>
            <p:ph type="title"/>
          </p:nvPr>
        </p:nvSpPr>
        <p:spPr>
          <a:xfrm>
            <a:off x="377954" y="2254641"/>
            <a:ext cx="9060469" cy="1625060"/>
          </a:xfrm>
        </p:spPr>
        <p:txBody>
          <a:bodyPr anchor="b"/>
          <a:lstStyle>
            <a:lvl1pPr>
              <a:defRPr sz="5867" baseline="0">
                <a:solidFill>
                  <a:schemeClr val="bg1"/>
                </a:solidFill>
                <a:latin typeface="HelvNeue Bold for IBM"/>
              </a:defRPr>
            </a:lvl1pPr>
          </a:lstStyle>
          <a:p>
            <a:r>
              <a:rPr lang="en-US"/>
              <a:t>Click to edit Master title style</a:t>
            </a:r>
            <a:endParaRPr lang="en-US" dirty="0"/>
          </a:p>
        </p:txBody>
      </p:sp>
      <p:pic>
        <p:nvPicPr>
          <p:cNvPr id="12" name="Picture 11"/>
          <p:cNvPicPr>
            <a:picLocks noChangeAspect="1"/>
          </p:cNvPicPr>
          <p:nvPr/>
        </p:nvPicPr>
        <p:blipFill>
          <a:blip r:embed="rId2"/>
          <a:stretch>
            <a:fillRect/>
          </a:stretch>
        </p:blipFill>
        <p:spPr>
          <a:xfrm>
            <a:off x="387917" y="320163"/>
            <a:ext cx="2862149" cy="220165"/>
          </a:xfrm>
          <a:prstGeom prst="rect">
            <a:avLst/>
          </a:prstGeom>
        </p:spPr>
      </p:pic>
      <p:pic>
        <p:nvPicPr>
          <p:cNvPr id="16" name="Picture 15"/>
          <p:cNvPicPr>
            <a:picLocks noChangeAspect="1"/>
          </p:cNvPicPr>
          <p:nvPr/>
        </p:nvPicPr>
        <p:blipFill>
          <a:blip r:embed="rId3"/>
          <a:stretch>
            <a:fillRect/>
          </a:stretch>
        </p:blipFill>
        <p:spPr>
          <a:xfrm>
            <a:off x="9813700" y="313766"/>
            <a:ext cx="2084067" cy="6095501"/>
          </a:xfrm>
          <a:prstGeom prst="rect">
            <a:avLst/>
          </a:prstGeom>
        </p:spPr>
      </p:pic>
      <p:pic>
        <p:nvPicPr>
          <p:cNvPr id="18" name="Picture 17"/>
          <p:cNvPicPr>
            <a:picLocks noChangeAspect="1"/>
          </p:cNvPicPr>
          <p:nvPr/>
        </p:nvPicPr>
        <p:blipFill>
          <a:blip r:embed="rId4"/>
          <a:stretch>
            <a:fillRect/>
          </a:stretch>
        </p:blipFill>
        <p:spPr>
          <a:xfrm>
            <a:off x="381001" y="6118674"/>
            <a:ext cx="744532" cy="286359"/>
          </a:xfrm>
          <a:prstGeom prst="rect">
            <a:avLst/>
          </a:prstGeom>
        </p:spPr>
      </p:pic>
    </p:spTree>
    <p:extLst>
      <p:ext uri="{BB962C8B-B14F-4D97-AF65-F5344CB8AC3E}">
        <p14:creationId xmlns:p14="http://schemas.microsoft.com/office/powerpoint/2010/main" val="289696764"/>
      </p:ext>
    </p:extLst>
  </p:cSld>
  <p:clrMapOvr>
    <a:masterClrMapping/>
  </p:clrMapOvr>
  <p:extLst mod="1">
    <p:ext uri="{DCECCB84-F9BA-43D5-87BE-67443E8EF086}">
      <p15:sldGuideLst xmlns:p15="http://schemas.microsoft.com/office/powerpoint/2012/main">
        <p15:guide id="1" orient="horz" pos="3026">
          <p15:clr>
            <a:srgbClr val="FBAE40"/>
          </p15:clr>
        </p15:guide>
        <p15:guide id="2" pos="18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5">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77953" y="4169664"/>
            <a:ext cx="9058728" cy="723883"/>
          </a:xfrm>
        </p:spPr>
        <p:txBody>
          <a:bodyPr/>
          <a:lstStyle>
            <a:lvl1pPr marL="0" indent="0">
              <a:spcBef>
                <a:spcPts val="1320"/>
              </a:spcBef>
              <a:buNone/>
              <a:defRPr sz="2933" baseline="0">
                <a:solidFill>
                  <a:schemeClr val="tx1"/>
                </a:solidFill>
              </a:defRPr>
            </a:lvl1pPr>
            <a:lvl5pPr>
              <a:buNone/>
              <a:defRPr/>
            </a:lvl5pPr>
          </a:lstStyle>
          <a:p>
            <a:pPr lvl="0"/>
            <a:r>
              <a:rPr lang="en-US"/>
              <a:t>Edit Master text styles</a:t>
            </a:r>
          </a:p>
        </p:txBody>
      </p:sp>
      <p:sp>
        <p:nvSpPr>
          <p:cNvPr id="9" name="Title 8"/>
          <p:cNvSpPr>
            <a:spLocks noGrp="1"/>
          </p:cNvSpPr>
          <p:nvPr>
            <p:ph type="title"/>
          </p:nvPr>
        </p:nvSpPr>
        <p:spPr>
          <a:xfrm>
            <a:off x="377953" y="2254641"/>
            <a:ext cx="9058728" cy="1625060"/>
          </a:xfrm>
        </p:spPr>
        <p:txBody>
          <a:bodyPr anchor="b"/>
          <a:lstStyle>
            <a:lvl1pPr>
              <a:defRPr sz="5867" baseline="0">
                <a:solidFill>
                  <a:schemeClr val="tx1"/>
                </a:solidFill>
                <a:latin typeface="HelvNeue Bold for IBM"/>
              </a:defRPr>
            </a:lvl1pPr>
          </a:lstStyle>
          <a:p>
            <a:r>
              <a:rPr lang="en-US"/>
              <a:t>Click to edit Master title style</a:t>
            </a:r>
            <a:endParaRPr lang="en-US" dirty="0"/>
          </a:p>
        </p:txBody>
      </p:sp>
      <p:pic>
        <p:nvPicPr>
          <p:cNvPr id="8" name="Picture 7"/>
          <p:cNvPicPr>
            <a:picLocks noChangeAspect="1"/>
          </p:cNvPicPr>
          <p:nvPr/>
        </p:nvPicPr>
        <p:blipFill>
          <a:blip r:embed="rId2"/>
          <a:stretch>
            <a:fillRect/>
          </a:stretch>
        </p:blipFill>
        <p:spPr>
          <a:xfrm>
            <a:off x="397026" y="323157"/>
            <a:ext cx="2848241" cy="218212"/>
          </a:xfrm>
          <a:prstGeom prst="rect">
            <a:avLst/>
          </a:prstGeom>
        </p:spPr>
      </p:pic>
      <p:pic>
        <p:nvPicPr>
          <p:cNvPr id="10" name="Picture 9"/>
          <p:cNvPicPr>
            <a:picLocks noChangeAspect="1"/>
          </p:cNvPicPr>
          <p:nvPr/>
        </p:nvPicPr>
        <p:blipFill>
          <a:blip r:embed="rId3"/>
          <a:stretch>
            <a:fillRect/>
          </a:stretch>
        </p:blipFill>
        <p:spPr>
          <a:xfrm>
            <a:off x="383917" y="6118675"/>
            <a:ext cx="756625" cy="281363"/>
          </a:xfrm>
          <a:prstGeom prst="rect">
            <a:avLst/>
          </a:prstGeom>
        </p:spPr>
      </p:pic>
    </p:spTree>
    <p:extLst>
      <p:ext uri="{BB962C8B-B14F-4D97-AF65-F5344CB8AC3E}">
        <p14:creationId xmlns:p14="http://schemas.microsoft.com/office/powerpoint/2010/main" val="1572864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Page">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406401" y="2421467"/>
          <a:ext cx="11383433" cy="203200"/>
        </p:xfrm>
        <a:graphic>
          <a:graphicData uri="http://schemas.openxmlformats.org/drawingml/2006/table">
            <a:tbl>
              <a:tblPr firstRow="1" bandRow="1">
                <a:tableStyleId>{2D5ABB26-0587-4C30-8999-92F81FD0307C}</a:tableStyleId>
              </a:tblPr>
              <a:tblGrid>
                <a:gridCol w="11383433">
                  <a:extLst>
                    <a:ext uri="{9D8B030D-6E8A-4147-A177-3AD203B41FA5}">
                      <a16:colId xmlns:a16="http://schemas.microsoft.com/office/drawing/2014/main" val="20000"/>
                    </a:ext>
                  </a:extLst>
                </a:gridCol>
              </a:tblGrid>
              <a:tr h="203200">
                <a:tc>
                  <a:txBody>
                    <a:bodyPr/>
                    <a:lstStyle/>
                    <a:p>
                      <a:pPr algn="dist">
                        <a:lnSpc>
                          <a:spcPct val="100000"/>
                        </a:lnSpc>
                      </a:pPr>
                      <a:endParaRPr lang="en-US" sz="1100" kern="500" spc="5000" dirty="0"/>
                    </a:p>
                  </a:txBody>
                  <a:tcPr marL="0" marR="0" marT="0" marB="0">
                    <a:lnR w="12700" cap="flat" cmpd="sng" algn="ctr">
                      <a:solidFill>
                        <a:srgbClr val="FFFFFF"/>
                      </a:solidFill>
                      <a:prstDash val="solid"/>
                      <a:round/>
                      <a:headEnd type="none" w="med" len="med"/>
                      <a:tailEnd type="none" w="med" len="med"/>
                    </a:lnR>
                    <a:pattFill prst="ltUpDiag">
                      <a:fgClr>
                        <a:schemeClr val="tx2"/>
                      </a:fgClr>
                      <a:bgClr>
                        <a:prstClr val="white"/>
                      </a:bgClr>
                    </a:pattFill>
                  </a:tcPr>
                </a:tc>
                <a:extLst>
                  <a:ext uri="{0D108BD9-81ED-4DB2-BD59-A6C34878D82A}">
                    <a16:rowId xmlns:a16="http://schemas.microsoft.com/office/drawing/2014/main" val="10000"/>
                  </a:ext>
                </a:extLst>
              </a:tr>
            </a:tbl>
          </a:graphicData>
        </a:graphic>
      </p:graphicFrame>
      <p:sp>
        <p:nvSpPr>
          <p:cNvPr id="9" name="Title 8"/>
          <p:cNvSpPr>
            <a:spLocks noGrp="1"/>
          </p:cNvSpPr>
          <p:nvPr>
            <p:ph type="title"/>
          </p:nvPr>
        </p:nvSpPr>
        <p:spPr>
          <a:xfrm>
            <a:off x="402336" y="2743200"/>
            <a:ext cx="11338560" cy="664797"/>
          </a:xfrm>
        </p:spPr>
        <p:txBody>
          <a:bodyPr/>
          <a:lstStyle>
            <a:lvl1pPr>
              <a:defRPr sz="4800" baseline="0">
                <a:solidFill>
                  <a:schemeClr val="accent1"/>
                </a:solidFill>
                <a:latin typeface="HelvNeue Bold for IBM"/>
              </a:defRPr>
            </a:lvl1pPr>
          </a:lstStyle>
          <a:p>
            <a:r>
              <a:rPr lang="en-US"/>
              <a:t>Click to edit Master title style</a:t>
            </a:r>
            <a:endParaRPr lang="en-US" dirty="0"/>
          </a:p>
        </p:txBody>
      </p:sp>
      <p:sp>
        <p:nvSpPr>
          <p:cNvPr id="5" name="Rectangle 52"/>
          <p:cNvSpPr>
            <a:spLocks noGrp="1" noChangeArrowheads="1"/>
          </p:cNvSpPr>
          <p:nvPr>
            <p:ph type="sldNum" sz="quarter" idx="10"/>
          </p:nvPr>
        </p:nvSpPr>
        <p:spPr/>
        <p:txBody>
          <a:bodyPr/>
          <a:lstStyle>
            <a:lvl1pPr>
              <a:lnSpc>
                <a:spcPct val="100000"/>
              </a:lnSpc>
              <a:defRPr sz="1333"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6" name="Picture 5"/>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874324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Agenda">
    <p:spTree>
      <p:nvGrpSpPr>
        <p:cNvPr id="1" name=""/>
        <p:cNvGrpSpPr/>
        <p:nvPr/>
      </p:nvGrpSpPr>
      <p:grpSpPr>
        <a:xfrm>
          <a:off x="0" y="0"/>
          <a:ext cx="0" cy="0"/>
          <a:chOff x="0" y="0"/>
          <a:chExt cx="0" cy="0"/>
        </a:xfrm>
      </p:grpSpPr>
      <p:sp>
        <p:nvSpPr>
          <p:cNvPr id="2" name="Title 1"/>
          <p:cNvSpPr>
            <a:spLocks noGrp="1"/>
          </p:cNvSpPr>
          <p:nvPr>
            <p:ph type="title"/>
          </p:nvPr>
        </p:nvSpPr>
        <p:spPr>
          <a:xfrm>
            <a:off x="377953" y="975361"/>
            <a:ext cx="11424273" cy="369332"/>
          </a:xfrm>
        </p:spPr>
        <p:txBody>
          <a:bodyPr/>
          <a:lstStyle>
            <a:lvl1pPr marL="0" marR="0" indent="0" algn="l" defTabSz="914377" rtl="0" eaLnBrk="1" fontAlgn="base" latinLnBrk="0" hangingPunct="1">
              <a:lnSpc>
                <a:spcPct val="90000"/>
              </a:lnSpc>
              <a:spcBef>
                <a:spcPct val="0"/>
              </a:spcBef>
              <a:spcAft>
                <a:spcPct val="0"/>
              </a:spcAft>
              <a:buClrTx/>
              <a:buSzTx/>
              <a:buFontTx/>
              <a:buNone/>
              <a:tabLst/>
              <a:defRPr baseline="0">
                <a:solidFill>
                  <a:schemeClr val="accent1"/>
                </a:solidFill>
              </a:defRPr>
            </a:lvl1pPr>
          </a:lstStyle>
          <a:p>
            <a:r>
              <a:rPr lang="en-US"/>
              <a:t>Click to edit Master title style</a:t>
            </a:r>
            <a:endParaRPr lang="en-US" dirty="0"/>
          </a:p>
        </p:txBody>
      </p:sp>
      <p:sp>
        <p:nvSpPr>
          <p:cNvPr id="8" name="Text Placeholder 6"/>
          <p:cNvSpPr>
            <a:spLocks noGrp="1"/>
          </p:cNvSpPr>
          <p:nvPr>
            <p:ph type="body" sz="quarter" idx="12"/>
          </p:nvPr>
        </p:nvSpPr>
        <p:spPr>
          <a:xfrm>
            <a:off x="4218433" y="1828800"/>
            <a:ext cx="7583793" cy="4114800"/>
          </a:xfrm>
        </p:spPr>
        <p:txBody>
          <a:bodyPr tIns="91440"/>
          <a:lstStyle>
            <a:lvl1pPr marL="0" indent="0">
              <a:lnSpc>
                <a:spcPct val="100000"/>
              </a:lnSpc>
              <a:spcBef>
                <a:spcPts val="1080"/>
              </a:spcBef>
              <a:buNone/>
              <a:defRPr sz="1867" baseline="0">
                <a:solidFill>
                  <a:schemeClr val="tx1"/>
                </a:solidFill>
              </a:defRPr>
            </a:lvl1pPr>
            <a:lvl2pPr marL="234945" indent="0">
              <a:buNone/>
              <a:defRPr>
                <a:solidFill>
                  <a:schemeClr val="accent6"/>
                </a:solidFill>
              </a:defRPr>
            </a:lvl2pPr>
            <a:lvl3pPr>
              <a:defRPr>
                <a:solidFill>
                  <a:schemeClr val="accent6"/>
                </a:solidFill>
              </a:defRPr>
            </a:lvl3pPr>
            <a:lvl4pPr>
              <a:defRPr>
                <a:solidFill>
                  <a:schemeClr val="accent6"/>
                </a:solidFill>
              </a:defRPr>
            </a:lvl4pPr>
          </a:lstStyle>
          <a:p>
            <a:pPr lvl="0"/>
            <a:r>
              <a:rPr lang="en-US"/>
              <a:t>Edit Master text styles</a:t>
            </a:r>
          </a:p>
        </p:txBody>
      </p:sp>
      <p:sp>
        <p:nvSpPr>
          <p:cNvPr id="13" name="Text Placeholder 12"/>
          <p:cNvSpPr>
            <a:spLocks noGrp="1"/>
          </p:cNvSpPr>
          <p:nvPr>
            <p:ph type="body" sz="quarter" idx="13"/>
          </p:nvPr>
        </p:nvSpPr>
        <p:spPr>
          <a:xfrm>
            <a:off x="438912" y="1828800"/>
            <a:ext cx="3657600" cy="4114800"/>
          </a:xfrm>
        </p:spPr>
        <p:txBody>
          <a:bodyPr/>
          <a:lstStyle>
            <a:lvl1pPr marL="0" indent="0">
              <a:buNone/>
              <a:defRPr sz="2400" baseline="0">
                <a:solidFill>
                  <a:schemeClr val="tx1"/>
                </a:solidFill>
              </a:defRPr>
            </a:lvl1pPr>
            <a:lvl2pPr>
              <a:defRPr>
                <a:solidFill>
                  <a:schemeClr val="tx1"/>
                </a:solidFill>
              </a:defRPr>
            </a:lvl2pPr>
          </a:lstStyle>
          <a:p>
            <a:pPr lvl="0"/>
            <a:r>
              <a:rPr lang="en-US"/>
              <a:t>Edit Master text styles</a:t>
            </a:r>
          </a:p>
          <a:p>
            <a:pPr lvl="1"/>
            <a:r>
              <a:rPr lang="en-US"/>
              <a:t>Second level</a:t>
            </a:r>
          </a:p>
        </p:txBody>
      </p:sp>
      <p:sp>
        <p:nvSpPr>
          <p:cNvPr id="6" name="Rectangle 52"/>
          <p:cNvSpPr>
            <a:spLocks noGrp="1" noChangeArrowheads="1"/>
          </p:cNvSpPr>
          <p:nvPr>
            <p:ph type="sldNum" sz="quarter" idx="14"/>
          </p:nvPr>
        </p:nvSpPr>
        <p:spPr/>
        <p:txBody>
          <a:bodyPr/>
          <a:lstStyle>
            <a:lvl1pPr>
              <a:lnSpc>
                <a:spcPct val="100000"/>
              </a:lnSpc>
              <a:defRPr sz="1333"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3981208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7953" y="975361"/>
            <a:ext cx="11333567" cy="369332"/>
          </a:xfrm>
        </p:spPr>
        <p:txBody>
          <a:bodyPr/>
          <a:lstStyle>
            <a:lvl1pPr>
              <a:defRPr sz="2667">
                <a:solidFill>
                  <a:schemeClr val="accent1"/>
                </a:solidFill>
                <a:latin typeface="HelvNeue Bold for IBM"/>
                <a:cs typeface="Arial"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377952" y="1827214"/>
            <a:ext cx="5535083" cy="3656012"/>
          </a:xfrm>
        </p:spPr>
        <p:txBody>
          <a:bodyPr/>
          <a:lstStyle>
            <a:lvl1pPr>
              <a:defRPr sz="2400" baseline="0">
                <a:solidFill>
                  <a:schemeClr val="tx1"/>
                </a:solidFill>
                <a:latin typeface="+mn-lt"/>
                <a:cs typeface="Arial" pitchFamily="34" charset="0"/>
              </a:defRPr>
            </a:lvl1pPr>
            <a:lvl2pPr>
              <a:defRPr sz="2133">
                <a:solidFill>
                  <a:schemeClr val="tx1"/>
                </a:solidFill>
                <a:latin typeface="+mn-lt"/>
                <a:cs typeface="Arial" pitchFamily="34" charset="0"/>
              </a:defRPr>
            </a:lvl2pPr>
            <a:lvl3pPr>
              <a:defRPr sz="1867">
                <a:solidFill>
                  <a:schemeClr val="tx1"/>
                </a:solidFill>
                <a:latin typeface="+mn-lt"/>
                <a:cs typeface="Arial" pitchFamily="34" charset="0"/>
              </a:defRPr>
            </a:lvl3pPr>
            <a:lvl4pPr>
              <a:defRPr sz="1600">
                <a:solidFill>
                  <a:schemeClr val="tx1"/>
                </a:solidFill>
                <a:latin typeface="+mn-lt"/>
              </a:defRPr>
            </a:lvl4pPr>
            <a:lvl5pPr>
              <a:defRPr sz="1333">
                <a:solidFill>
                  <a:schemeClr val="tx1"/>
                </a:solidFill>
                <a:latin typeface="+mn-lt"/>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6435" y="1827214"/>
            <a:ext cx="5535084" cy="3656012"/>
          </a:xfrm>
        </p:spPr>
        <p:txBody>
          <a:bodyPr/>
          <a:lstStyle>
            <a:lvl1pPr>
              <a:defRPr sz="2400" baseline="0">
                <a:solidFill>
                  <a:schemeClr val="tx1"/>
                </a:solidFill>
                <a:latin typeface="+mn-lt"/>
                <a:cs typeface="Arial" pitchFamily="34" charset="0"/>
              </a:defRPr>
            </a:lvl1pPr>
            <a:lvl2pPr>
              <a:defRPr sz="2133">
                <a:solidFill>
                  <a:schemeClr val="tx1"/>
                </a:solidFill>
                <a:latin typeface="+mn-lt"/>
                <a:cs typeface="Arial" pitchFamily="34" charset="0"/>
              </a:defRPr>
            </a:lvl2pPr>
            <a:lvl3pPr>
              <a:defRPr sz="1867">
                <a:solidFill>
                  <a:schemeClr val="tx1"/>
                </a:solidFill>
                <a:latin typeface="+mn-lt"/>
                <a:cs typeface="Arial" pitchFamily="34" charset="0"/>
              </a:defRPr>
            </a:lvl3pPr>
            <a:lvl4pPr>
              <a:defRPr sz="1600">
                <a:solidFill>
                  <a:schemeClr val="tx1"/>
                </a:solidFill>
                <a:latin typeface="+mn-lt"/>
              </a:defRPr>
            </a:lvl4pPr>
            <a:lvl5pPr>
              <a:defRPr sz="1333">
                <a:solidFill>
                  <a:schemeClr val="tx1"/>
                </a:solidFill>
                <a:latin typeface="+mn-lt"/>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2"/>
          <p:cNvSpPr>
            <a:spLocks noGrp="1" noChangeArrowheads="1"/>
          </p:cNvSpPr>
          <p:nvPr>
            <p:ph type="sldNum" sz="quarter" idx="10"/>
          </p:nvPr>
        </p:nvSpPr>
        <p:spPr/>
        <p:txBody>
          <a:bodyPr/>
          <a:lstStyle>
            <a:lvl1pPr>
              <a:lnSpc>
                <a:spcPct val="100000"/>
              </a:lnSpc>
              <a:defRPr sz="1333"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372686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Two Content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377952" y="975361"/>
            <a:ext cx="11204449" cy="369332"/>
          </a:xfrm>
        </p:spPr>
        <p:txBody>
          <a:bodyPr/>
          <a:lstStyle>
            <a:lvl1pPr>
              <a:defRPr>
                <a:solidFill>
                  <a:schemeClr val="accent1"/>
                </a:solidFill>
                <a:latin typeface="HelvNeue Bold for IBM"/>
                <a:cs typeface="Arial"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377952" y="1535113"/>
            <a:ext cx="5386917" cy="639763"/>
          </a:xfrm>
        </p:spPr>
        <p:txBody>
          <a:bodyPr anchor="b"/>
          <a:lstStyle>
            <a:lvl1pPr marL="0" indent="0">
              <a:buNone/>
              <a:defRPr sz="2400" b="0" baseline="0">
                <a:solidFill>
                  <a:schemeClr val="tx1"/>
                </a:solidFill>
                <a:latin typeface="HelvNeue Bold for IBM"/>
                <a:cs typeface="Arial"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377952" y="2174875"/>
            <a:ext cx="5386917" cy="3951288"/>
          </a:xfrm>
        </p:spPr>
        <p:txBody>
          <a:bodyPr/>
          <a:lstStyle>
            <a:lvl1pPr>
              <a:defRPr sz="2400" baseline="0">
                <a:solidFill>
                  <a:schemeClr val="tx1"/>
                </a:solidFill>
                <a:latin typeface="+mn-lt"/>
                <a:cs typeface="Arial" pitchFamily="34" charset="0"/>
              </a:defRPr>
            </a:lvl1pPr>
            <a:lvl2pPr>
              <a:defRPr sz="2133" baseline="0">
                <a:solidFill>
                  <a:schemeClr val="tx1"/>
                </a:solidFill>
                <a:latin typeface="+mn-lt"/>
                <a:cs typeface="Arial" pitchFamily="34" charset="0"/>
              </a:defRPr>
            </a:lvl2pPr>
            <a:lvl3pPr>
              <a:defRPr sz="1867" baseline="0">
                <a:solidFill>
                  <a:schemeClr val="tx1"/>
                </a:solidFill>
                <a:latin typeface="+mn-lt"/>
                <a:cs typeface="Arial" pitchFamily="34" charset="0"/>
              </a:defRPr>
            </a:lvl3pPr>
            <a:lvl4pPr>
              <a:defRPr sz="1600">
                <a:solidFill>
                  <a:schemeClr val="tx1"/>
                </a:solidFill>
                <a:latin typeface="+mn-lt"/>
                <a:cs typeface="Arial" pitchFamily="34" charset="0"/>
              </a:defRPr>
            </a:lvl4pPr>
            <a:lvl5pPr>
              <a:defRPr sz="1333" baseline="0">
                <a:solidFill>
                  <a:schemeClr val="tx1"/>
                </a:solidFill>
                <a:latin typeface="+mn-lt"/>
                <a:cs typeface="Arial"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2400" b="0" baseline="0">
                <a:solidFill>
                  <a:schemeClr val="tx1"/>
                </a:solidFill>
                <a:latin typeface="HelvNeue Bold for IBM"/>
                <a:cs typeface="Arial"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solidFill>
                  <a:schemeClr val="tx1"/>
                </a:solidFill>
                <a:latin typeface="+mn-lt"/>
                <a:cs typeface="Arial" pitchFamily="34" charset="0"/>
              </a:defRPr>
            </a:lvl1pPr>
            <a:lvl2pPr>
              <a:defRPr sz="2133" baseline="0">
                <a:solidFill>
                  <a:schemeClr val="tx1"/>
                </a:solidFill>
                <a:latin typeface="+mn-lt"/>
                <a:cs typeface="Arial" pitchFamily="34" charset="0"/>
              </a:defRPr>
            </a:lvl2pPr>
            <a:lvl3pPr>
              <a:defRPr sz="1867">
                <a:solidFill>
                  <a:schemeClr val="tx1"/>
                </a:solidFill>
                <a:latin typeface="+mn-lt"/>
                <a:cs typeface="Arial" pitchFamily="34" charset="0"/>
              </a:defRPr>
            </a:lvl3pPr>
            <a:lvl4pPr>
              <a:defRPr sz="1600">
                <a:solidFill>
                  <a:schemeClr val="tx1"/>
                </a:solidFill>
                <a:latin typeface="+mn-lt"/>
                <a:cs typeface="Arial" pitchFamily="34" charset="0"/>
              </a:defRPr>
            </a:lvl4pPr>
            <a:lvl5pPr>
              <a:defRPr sz="1333">
                <a:solidFill>
                  <a:schemeClr val="tx1"/>
                </a:solidFill>
                <a:latin typeface="+mn-lt"/>
                <a:cs typeface="Arial"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52"/>
          <p:cNvSpPr>
            <a:spLocks noGrp="1" noChangeArrowheads="1"/>
          </p:cNvSpPr>
          <p:nvPr>
            <p:ph type="sldNum" sz="quarter" idx="10"/>
          </p:nvPr>
        </p:nvSpPr>
        <p:spPr/>
        <p:txBody>
          <a:bodyPr/>
          <a:lstStyle>
            <a:lvl1pPr>
              <a:lnSpc>
                <a:spcPct val="100000"/>
              </a:lnSpc>
              <a:defRPr sz="1333"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9" name="Picture 8"/>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306892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a:xfrm>
            <a:off x="377952" y="975361"/>
            <a:ext cx="11582400" cy="369332"/>
          </a:xfrm>
        </p:spPr>
        <p:txBody>
          <a:bodyPr/>
          <a:lstStyle>
            <a:lvl1pPr>
              <a:defRPr sz="2667">
                <a:solidFill>
                  <a:schemeClr val="accent1"/>
                </a:solidFill>
                <a:latin typeface="HelvNeue Bold for IBM"/>
                <a:cs typeface="Arial"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377952" y="1827214"/>
            <a:ext cx="5535083" cy="1960281"/>
          </a:xfrm>
        </p:spPr>
        <p:txBody>
          <a:bodyPr/>
          <a:lstStyle>
            <a:lvl1pPr>
              <a:defRPr sz="2400" baseline="0">
                <a:solidFill>
                  <a:schemeClr val="tx1"/>
                </a:solidFill>
                <a:latin typeface="+mn-lt"/>
                <a:cs typeface="Arial" pitchFamily="34" charset="0"/>
              </a:defRPr>
            </a:lvl1pPr>
            <a:lvl2pPr>
              <a:defRPr sz="2133">
                <a:solidFill>
                  <a:schemeClr val="tx1"/>
                </a:solidFill>
                <a:latin typeface="+mn-lt"/>
                <a:cs typeface="Arial" pitchFamily="34" charset="0"/>
              </a:defRPr>
            </a:lvl2pPr>
            <a:lvl3pPr>
              <a:defRPr sz="1867">
                <a:solidFill>
                  <a:schemeClr val="tx1"/>
                </a:solidFill>
                <a:latin typeface="+mn-lt"/>
                <a:cs typeface="Arial" pitchFamily="34" charset="0"/>
              </a:defRPr>
            </a:lvl3pPr>
            <a:lvl4pPr>
              <a:defRPr sz="1600">
                <a:solidFill>
                  <a:schemeClr val="tx1"/>
                </a:solidFill>
                <a:latin typeface="+mn-lt"/>
              </a:defRPr>
            </a:lvl4pPr>
            <a:lvl5pPr>
              <a:defRPr sz="1333">
                <a:solidFill>
                  <a:schemeClr val="tx1"/>
                </a:solidFill>
                <a:latin typeface="+mn-lt"/>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16237" y="1827214"/>
            <a:ext cx="5535084" cy="1960281"/>
          </a:xfrm>
        </p:spPr>
        <p:txBody>
          <a:bodyPr/>
          <a:lstStyle>
            <a:lvl1pPr>
              <a:defRPr sz="2400" baseline="0">
                <a:solidFill>
                  <a:schemeClr val="tx1"/>
                </a:solidFill>
                <a:latin typeface="+mn-lt"/>
                <a:cs typeface="Arial" pitchFamily="34" charset="0"/>
              </a:defRPr>
            </a:lvl1pPr>
            <a:lvl2pPr>
              <a:defRPr sz="2133">
                <a:solidFill>
                  <a:schemeClr val="tx1"/>
                </a:solidFill>
                <a:latin typeface="+mn-lt"/>
                <a:cs typeface="Arial" pitchFamily="34" charset="0"/>
              </a:defRPr>
            </a:lvl2pPr>
            <a:lvl3pPr>
              <a:defRPr sz="1867">
                <a:solidFill>
                  <a:schemeClr val="tx1"/>
                </a:solidFill>
                <a:latin typeface="+mn-lt"/>
                <a:cs typeface="Arial" pitchFamily="34" charset="0"/>
              </a:defRPr>
            </a:lvl3pPr>
            <a:lvl4pPr>
              <a:defRPr sz="1600">
                <a:solidFill>
                  <a:schemeClr val="tx1"/>
                </a:solidFill>
                <a:latin typeface="+mn-lt"/>
              </a:defRPr>
            </a:lvl4pPr>
            <a:lvl5pPr>
              <a:defRPr sz="1333">
                <a:solidFill>
                  <a:schemeClr val="tx1"/>
                </a:solidFill>
                <a:latin typeface="+mn-lt"/>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half" idx="11"/>
          </p:nvPr>
        </p:nvSpPr>
        <p:spPr>
          <a:xfrm>
            <a:off x="377952" y="4040098"/>
            <a:ext cx="5535083" cy="1960281"/>
          </a:xfrm>
        </p:spPr>
        <p:txBody>
          <a:bodyPr/>
          <a:lstStyle>
            <a:lvl1pPr>
              <a:defRPr sz="2400" baseline="0">
                <a:solidFill>
                  <a:schemeClr val="tx1"/>
                </a:solidFill>
                <a:latin typeface="+mn-lt"/>
                <a:cs typeface="Arial" pitchFamily="34" charset="0"/>
              </a:defRPr>
            </a:lvl1pPr>
            <a:lvl2pPr>
              <a:defRPr sz="2133">
                <a:solidFill>
                  <a:schemeClr val="tx1"/>
                </a:solidFill>
                <a:latin typeface="+mn-lt"/>
                <a:cs typeface="Arial" pitchFamily="34" charset="0"/>
              </a:defRPr>
            </a:lvl2pPr>
            <a:lvl3pPr>
              <a:defRPr sz="1867">
                <a:solidFill>
                  <a:schemeClr val="tx1"/>
                </a:solidFill>
                <a:latin typeface="+mn-lt"/>
                <a:cs typeface="Arial" pitchFamily="34" charset="0"/>
              </a:defRPr>
            </a:lvl3pPr>
            <a:lvl4pPr>
              <a:defRPr sz="1600">
                <a:solidFill>
                  <a:schemeClr val="tx1"/>
                </a:solidFill>
                <a:latin typeface="+mn-lt"/>
              </a:defRPr>
            </a:lvl4pPr>
            <a:lvl5pPr>
              <a:defRPr sz="1333">
                <a:solidFill>
                  <a:schemeClr val="tx1"/>
                </a:solidFill>
                <a:latin typeface="+mn-lt"/>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6116237" y="4040098"/>
            <a:ext cx="5535084" cy="1960281"/>
          </a:xfrm>
        </p:spPr>
        <p:txBody>
          <a:bodyPr/>
          <a:lstStyle>
            <a:lvl1pPr>
              <a:defRPr sz="2400" baseline="0">
                <a:solidFill>
                  <a:schemeClr val="tx1"/>
                </a:solidFill>
                <a:latin typeface="+mn-lt"/>
                <a:cs typeface="Arial" pitchFamily="34" charset="0"/>
              </a:defRPr>
            </a:lvl1pPr>
            <a:lvl2pPr>
              <a:defRPr sz="2133">
                <a:solidFill>
                  <a:schemeClr val="tx1"/>
                </a:solidFill>
                <a:latin typeface="+mn-lt"/>
                <a:cs typeface="Arial" pitchFamily="34" charset="0"/>
              </a:defRPr>
            </a:lvl2pPr>
            <a:lvl3pPr>
              <a:defRPr sz="1867">
                <a:solidFill>
                  <a:schemeClr val="tx1"/>
                </a:solidFill>
                <a:latin typeface="+mn-lt"/>
                <a:cs typeface="Arial" pitchFamily="34" charset="0"/>
              </a:defRPr>
            </a:lvl3pPr>
            <a:lvl4pPr>
              <a:defRPr sz="1600">
                <a:solidFill>
                  <a:schemeClr val="tx1"/>
                </a:solidFill>
                <a:latin typeface="+mn-lt"/>
              </a:defRPr>
            </a:lvl4pPr>
            <a:lvl5pPr>
              <a:defRPr sz="1333">
                <a:solidFill>
                  <a:schemeClr val="tx1"/>
                </a:solidFill>
                <a:latin typeface="+mn-lt"/>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52"/>
          <p:cNvSpPr>
            <a:spLocks noGrp="1" noChangeArrowheads="1"/>
          </p:cNvSpPr>
          <p:nvPr>
            <p:ph type="sldNum" sz="quarter" idx="13"/>
          </p:nvPr>
        </p:nvSpPr>
        <p:spPr/>
        <p:txBody>
          <a:bodyPr/>
          <a:lstStyle>
            <a:lvl1pPr>
              <a:lnSpc>
                <a:spcPct val="100000"/>
              </a:lnSpc>
              <a:defRPr sz="1333"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11" name="Picture 10"/>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3696885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78885" y="1219200"/>
            <a:ext cx="11273367"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First level (Click to edit Master text styles, </a:t>
            </a:r>
            <a:r>
              <a:rPr lang="en-US" altLang="en-US" dirty="0" err="1"/>
              <a:t>HelvNeue</a:t>
            </a:r>
            <a:r>
              <a:rPr lang="en-US" altLang="en-US" dirty="0"/>
              <a:t> Light for IBM, 18)</a:t>
            </a:r>
          </a:p>
          <a:p>
            <a:pPr lvl="1"/>
            <a:r>
              <a:rPr lang="en-US" altLang="en-US" dirty="0"/>
              <a:t>Second level (</a:t>
            </a:r>
            <a:r>
              <a:rPr lang="en-US" altLang="en-US" dirty="0" err="1"/>
              <a:t>HelvNeue</a:t>
            </a:r>
            <a:r>
              <a:rPr lang="en-US" altLang="en-US" dirty="0"/>
              <a:t> Light for IBM, 16)</a:t>
            </a:r>
          </a:p>
          <a:p>
            <a:pPr lvl="2"/>
            <a:r>
              <a:rPr lang="en-US" altLang="en-US" dirty="0"/>
              <a:t>Third level (</a:t>
            </a:r>
            <a:r>
              <a:rPr lang="en-US" altLang="en-US" dirty="0" err="1"/>
              <a:t>HelvNeue</a:t>
            </a:r>
            <a:r>
              <a:rPr lang="en-US" altLang="en-US" dirty="0"/>
              <a:t> Light for IBM, 14)</a:t>
            </a:r>
          </a:p>
          <a:p>
            <a:pPr lvl="3"/>
            <a:r>
              <a:rPr lang="en-US" altLang="en-US" dirty="0"/>
              <a:t>Fourth level (</a:t>
            </a:r>
            <a:r>
              <a:rPr lang="en-US" altLang="en-US" dirty="0" err="1"/>
              <a:t>HelvNeue</a:t>
            </a:r>
            <a:r>
              <a:rPr lang="en-US" altLang="en-US" dirty="0"/>
              <a:t> Light for IBM, 12)</a:t>
            </a:r>
          </a:p>
          <a:p>
            <a:pPr lvl="4"/>
            <a:r>
              <a:rPr lang="en-US" altLang="en-US" dirty="0"/>
              <a:t>Fifth level (</a:t>
            </a:r>
            <a:r>
              <a:rPr lang="en-US" altLang="en-US" dirty="0" err="1"/>
              <a:t>HelvNeue</a:t>
            </a:r>
            <a:r>
              <a:rPr lang="en-US" altLang="en-US" dirty="0"/>
              <a:t> Light for IBM, 10)</a:t>
            </a:r>
          </a:p>
        </p:txBody>
      </p:sp>
      <p:sp>
        <p:nvSpPr>
          <p:cNvPr id="1027" name="Rectangle 13"/>
          <p:cNvSpPr>
            <a:spLocks noGrp="1" noChangeArrowheads="1"/>
          </p:cNvSpPr>
          <p:nvPr>
            <p:ph type="title"/>
          </p:nvPr>
        </p:nvSpPr>
        <p:spPr bwMode="auto">
          <a:xfrm>
            <a:off x="378884" y="292101"/>
            <a:ext cx="11582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endParaRPr lang="en-US" altLang="en-US" dirty="0"/>
          </a:p>
        </p:txBody>
      </p:sp>
      <p:sp>
        <p:nvSpPr>
          <p:cNvPr id="6" name="Rectangle 52"/>
          <p:cNvSpPr>
            <a:spLocks noGrp="1" noChangeArrowheads="1"/>
          </p:cNvSpPr>
          <p:nvPr>
            <p:ph type="sldNum" sz="quarter" idx="4"/>
          </p:nvPr>
        </p:nvSpPr>
        <p:spPr bwMode="auto">
          <a:xfrm>
            <a:off x="416381" y="6504518"/>
            <a:ext cx="2832100" cy="14604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lnSpc>
                <a:spcPct val="100000"/>
              </a:lnSpc>
              <a:defRPr sz="1067"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7" name="Picture 6"/>
          <p:cNvPicPr>
            <a:picLocks noChangeAspect="1"/>
          </p:cNvPicPr>
          <p:nvPr/>
        </p:nvPicPr>
        <p:blipFill>
          <a:blip r:embed="rId20"/>
          <a:stretch>
            <a:fillRect/>
          </a:stretch>
        </p:blipFill>
        <p:spPr>
          <a:xfrm>
            <a:off x="11328400" y="6496750"/>
            <a:ext cx="476251" cy="177101"/>
          </a:xfrm>
          <a:prstGeom prst="rect">
            <a:avLst/>
          </a:prstGeom>
        </p:spPr>
      </p:pic>
    </p:spTree>
    <p:extLst>
      <p:ext uri="{BB962C8B-B14F-4D97-AF65-F5344CB8AC3E}">
        <p14:creationId xmlns:p14="http://schemas.microsoft.com/office/powerpoint/2010/main" val="5771520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txStyles>
    <p:titleStyle>
      <a:lvl1pPr algn="l" rtl="0" eaLnBrk="1" fontAlgn="base" hangingPunct="1">
        <a:lnSpc>
          <a:spcPct val="90000"/>
        </a:lnSpc>
        <a:spcBef>
          <a:spcPct val="0"/>
        </a:spcBef>
        <a:spcAft>
          <a:spcPct val="0"/>
        </a:spcAft>
        <a:defRPr sz="2667">
          <a:solidFill>
            <a:schemeClr val="accent1"/>
          </a:solidFill>
          <a:latin typeface="HelvNeue Bold for IBM"/>
          <a:ea typeface="+mj-ea"/>
          <a:cs typeface="Arial" pitchFamily="34" charset="0"/>
        </a:defRPr>
      </a:lvl1pPr>
      <a:lvl2pPr algn="l" rtl="0" eaLnBrk="1" fontAlgn="base" hangingPunct="1">
        <a:lnSpc>
          <a:spcPct val="90000"/>
        </a:lnSpc>
        <a:spcBef>
          <a:spcPct val="0"/>
        </a:spcBef>
        <a:spcAft>
          <a:spcPct val="0"/>
        </a:spcAft>
        <a:defRPr sz="2667">
          <a:solidFill>
            <a:srgbClr val="5596E6"/>
          </a:solidFill>
          <a:latin typeface="HelvNeue Bold for IBM" pitchFamily="34" charset="0"/>
          <a:cs typeface="Arial" panose="020B0604020202020204" pitchFamily="34" charset="0"/>
        </a:defRPr>
      </a:lvl2pPr>
      <a:lvl3pPr algn="l" rtl="0" eaLnBrk="1" fontAlgn="base" hangingPunct="1">
        <a:lnSpc>
          <a:spcPct val="90000"/>
        </a:lnSpc>
        <a:spcBef>
          <a:spcPct val="0"/>
        </a:spcBef>
        <a:spcAft>
          <a:spcPct val="0"/>
        </a:spcAft>
        <a:defRPr sz="2667">
          <a:solidFill>
            <a:srgbClr val="5596E6"/>
          </a:solidFill>
          <a:latin typeface="HelvNeue Bold for IBM" pitchFamily="34" charset="0"/>
          <a:cs typeface="Arial" panose="020B0604020202020204" pitchFamily="34" charset="0"/>
        </a:defRPr>
      </a:lvl3pPr>
      <a:lvl4pPr algn="l" rtl="0" eaLnBrk="1" fontAlgn="base" hangingPunct="1">
        <a:lnSpc>
          <a:spcPct val="90000"/>
        </a:lnSpc>
        <a:spcBef>
          <a:spcPct val="0"/>
        </a:spcBef>
        <a:spcAft>
          <a:spcPct val="0"/>
        </a:spcAft>
        <a:defRPr sz="2667">
          <a:solidFill>
            <a:srgbClr val="5596E6"/>
          </a:solidFill>
          <a:latin typeface="HelvNeue Bold for IBM" pitchFamily="34" charset="0"/>
          <a:cs typeface="Arial" panose="020B0604020202020204" pitchFamily="34" charset="0"/>
        </a:defRPr>
      </a:lvl4pPr>
      <a:lvl5pPr algn="l" rtl="0" eaLnBrk="1" fontAlgn="base" hangingPunct="1">
        <a:lnSpc>
          <a:spcPct val="90000"/>
        </a:lnSpc>
        <a:spcBef>
          <a:spcPct val="0"/>
        </a:spcBef>
        <a:spcAft>
          <a:spcPct val="0"/>
        </a:spcAft>
        <a:defRPr sz="2667">
          <a:solidFill>
            <a:srgbClr val="5596E6"/>
          </a:solidFill>
          <a:latin typeface="HelvNeue Bold for IBM" pitchFamily="34" charset="0"/>
          <a:cs typeface="Arial" panose="020B0604020202020204" pitchFamily="34" charset="0"/>
        </a:defRPr>
      </a:lvl5pPr>
      <a:lvl6pPr marL="457189"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4377"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71566"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8754"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5680" indent="-175680" algn="l" rtl="0" eaLnBrk="1" fontAlgn="base" hangingPunct="1">
        <a:spcBef>
          <a:spcPct val="0"/>
        </a:spcBef>
        <a:spcAft>
          <a:spcPts val="300"/>
        </a:spcAft>
        <a:buClr>
          <a:srgbClr val="000000"/>
        </a:buClr>
        <a:buSzPct val="90000"/>
        <a:buFont typeface="Wingdings" panose="05000000000000000000" pitchFamily="2" charset="2"/>
        <a:buChar char="§"/>
        <a:defRPr>
          <a:solidFill>
            <a:schemeClr val="tx1"/>
          </a:solidFill>
          <a:latin typeface="+mn-lt"/>
          <a:ea typeface="+mn-ea"/>
          <a:cs typeface="Arial" pitchFamily="34" charset="0"/>
        </a:defRPr>
      </a:lvl1pPr>
      <a:lvl2pPr marL="404274" indent="-169329" algn="l" rtl="0" eaLnBrk="1" fontAlgn="base" hangingPunct="1">
        <a:spcBef>
          <a:spcPct val="0"/>
        </a:spcBef>
        <a:spcAft>
          <a:spcPts val="300"/>
        </a:spcAft>
        <a:buClr>
          <a:srgbClr val="000000"/>
        </a:buClr>
        <a:buSzPct val="80000"/>
        <a:buFont typeface="Arial" panose="020B0604020202020204" pitchFamily="34" charset="0"/>
        <a:buChar char="•"/>
        <a:defRPr sz="2133">
          <a:solidFill>
            <a:schemeClr val="tx1"/>
          </a:solidFill>
          <a:latin typeface="+mn-lt"/>
          <a:cs typeface="Arial" pitchFamily="34" charset="0"/>
        </a:defRPr>
      </a:lvl2pPr>
      <a:lvl3pPr marL="632868" indent="-169329" algn="l" rtl="0" eaLnBrk="1" fontAlgn="base" hangingPunct="1">
        <a:spcBef>
          <a:spcPct val="0"/>
        </a:spcBef>
        <a:spcAft>
          <a:spcPts val="300"/>
        </a:spcAft>
        <a:buClr>
          <a:srgbClr val="000000"/>
        </a:buClr>
        <a:buSzPct val="90000"/>
        <a:buChar char="-"/>
        <a:defRPr sz="1867">
          <a:solidFill>
            <a:schemeClr val="tx1"/>
          </a:solidFill>
          <a:latin typeface="+mn-lt"/>
          <a:cs typeface="Arial" pitchFamily="34" charset="0"/>
        </a:defRPr>
      </a:lvl3pPr>
      <a:lvl4pPr marL="861462" indent="-171446" algn="l" rtl="0" eaLnBrk="1" fontAlgn="base" hangingPunct="1">
        <a:spcBef>
          <a:spcPct val="20000"/>
        </a:spcBef>
        <a:spcAft>
          <a:spcPct val="0"/>
        </a:spcAft>
        <a:buClr>
          <a:srgbClr val="000000"/>
        </a:buClr>
        <a:buChar char="-"/>
        <a:defRPr sz="1600">
          <a:solidFill>
            <a:schemeClr val="tx1"/>
          </a:solidFill>
          <a:latin typeface="+mn-lt"/>
          <a:cs typeface="Arial" panose="020B0604020202020204" pitchFamily="34" charset="0"/>
        </a:defRPr>
      </a:lvl4pPr>
      <a:lvl5pPr marL="1090057" indent="-162980" algn="l" rtl="0" eaLnBrk="1" fontAlgn="base" hangingPunct="1">
        <a:spcBef>
          <a:spcPct val="20000"/>
        </a:spcBef>
        <a:spcAft>
          <a:spcPct val="0"/>
        </a:spcAft>
        <a:buClr>
          <a:srgbClr val="000000"/>
        </a:buClr>
        <a:buChar char="-"/>
        <a:defRPr sz="1333">
          <a:solidFill>
            <a:schemeClr val="tx1"/>
          </a:solidFill>
          <a:latin typeface="+mn-lt"/>
          <a:cs typeface="Arial" panose="020B0604020202020204" pitchFamily="34" charset="0"/>
        </a:defRPr>
      </a:lvl5pPr>
      <a:lvl6pPr marL="1997025" indent="-163509" algn="l" rtl="0" eaLnBrk="1" fontAlgn="base" hangingPunct="1">
        <a:spcBef>
          <a:spcPct val="20000"/>
        </a:spcBef>
        <a:spcAft>
          <a:spcPct val="0"/>
        </a:spcAft>
        <a:buClr>
          <a:schemeClr val="bg1"/>
        </a:buClr>
        <a:buChar char="»"/>
        <a:defRPr sz="1600">
          <a:solidFill>
            <a:schemeClr val="bg1"/>
          </a:solidFill>
          <a:latin typeface="Arial" charset="0"/>
        </a:defRPr>
      </a:lvl6pPr>
      <a:lvl7pPr marL="2454213" indent="-163509" algn="l" rtl="0" eaLnBrk="1" fontAlgn="base" hangingPunct="1">
        <a:spcBef>
          <a:spcPct val="20000"/>
        </a:spcBef>
        <a:spcAft>
          <a:spcPct val="0"/>
        </a:spcAft>
        <a:buClr>
          <a:schemeClr val="bg1"/>
        </a:buClr>
        <a:buChar char="»"/>
        <a:defRPr sz="1600">
          <a:solidFill>
            <a:schemeClr val="bg1"/>
          </a:solidFill>
          <a:latin typeface="Arial" charset="0"/>
        </a:defRPr>
      </a:lvl7pPr>
      <a:lvl8pPr marL="2911402" indent="-163509" algn="l" rtl="0" eaLnBrk="1" fontAlgn="base" hangingPunct="1">
        <a:spcBef>
          <a:spcPct val="20000"/>
        </a:spcBef>
        <a:spcAft>
          <a:spcPct val="0"/>
        </a:spcAft>
        <a:buClr>
          <a:schemeClr val="bg1"/>
        </a:buClr>
        <a:buChar char="»"/>
        <a:defRPr sz="1600">
          <a:solidFill>
            <a:schemeClr val="bg1"/>
          </a:solidFill>
          <a:latin typeface="Arial" charset="0"/>
        </a:defRPr>
      </a:lvl8pPr>
      <a:lvl9pPr marL="3368590" indent="-163509"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162">
          <p15:clr>
            <a:srgbClr val="F26B43"/>
          </p15:clr>
        </p15:guide>
        <p15:guide id="2" pos="181">
          <p15:clr>
            <a:srgbClr val="F26B43"/>
          </p15:clr>
        </p15:guide>
        <p15:guide id="3" orient="horz" pos="2368">
          <p15:clr>
            <a:srgbClr val="F26B43"/>
          </p15:clr>
        </p15:guide>
        <p15:guide id="4" pos="557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chart" Target="../charts/chart6.xml"/><Relationship Id="rId4" Type="http://schemas.openxmlformats.org/officeDocument/2006/relationships/chart" Target="../charts/chart5.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B90469-738C-7F49-B180-F0F52CF7CEF8}"/>
              </a:ext>
            </a:extLst>
          </p:cNvPr>
          <p:cNvSpPr>
            <a:spLocks noGrp="1"/>
          </p:cNvSpPr>
          <p:nvPr>
            <p:ph type="body" sz="quarter" idx="10"/>
          </p:nvPr>
        </p:nvSpPr>
        <p:spPr/>
        <p:txBody>
          <a:bodyPr/>
          <a:lstStyle/>
          <a:p>
            <a:r>
              <a:rPr lang="en-US" dirty="0"/>
              <a:t>Prepared by: Christopher M Luciano</a:t>
            </a:r>
          </a:p>
        </p:txBody>
      </p:sp>
      <p:sp>
        <p:nvSpPr>
          <p:cNvPr id="3" name="Title 2">
            <a:extLst>
              <a:ext uri="{FF2B5EF4-FFF2-40B4-BE49-F238E27FC236}">
                <a16:creationId xmlns:a16="http://schemas.microsoft.com/office/drawing/2014/main" id="{B7B9266C-E5F4-2241-A9E7-168A813A0E34}"/>
              </a:ext>
            </a:extLst>
          </p:cNvPr>
          <p:cNvSpPr>
            <a:spLocks noGrp="1"/>
          </p:cNvSpPr>
          <p:nvPr>
            <p:ph type="title"/>
          </p:nvPr>
        </p:nvSpPr>
        <p:spPr>
          <a:xfrm>
            <a:off x="377954" y="2254513"/>
            <a:ext cx="9060469" cy="1625188"/>
          </a:xfrm>
        </p:spPr>
        <p:txBody>
          <a:bodyPr/>
          <a:lstStyle/>
          <a:p>
            <a:pPr algn="ctr"/>
            <a:r>
              <a:rPr lang="en-US" dirty="0"/>
              <a:t>Getting a Handle on your Services with </a:t>
            </a:r>
            <a:r>
              <a:rPr lang="en-US" dirty="0" err="1"/>
              <a:t>Istio</a:t>
            </a:r>
            <a:endParaRPr lang="en-US" dirty="0"/>
          </a:p>
        </p:txBody>
      </p:sp>
    </p:spTree>
    <p:extLst>
      <p:ext uri="{BB962C8B-B14F-4D97-AF65-F5344CB8AC3E}">
        <p14:creationId xmlns:p14="http://schemas.microsoft.com/office/powerpoint/2010/main" val="3158474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FFA1-F264-0D4D-91DA-7DF13AD78FE6}"/>
              </a:ext>
            </a:extLst>
          </p:cNvPr>
          <p:cNvSpPr>
            <a:spLocks noGrp="1"/>
          </p:cNvSpPr>
          <p:nvPr>
            <p:ph type="title"/>
          </p:nvPr>
        </p:nvSpPr>
        <p:spPr/>
        <p:txBody>
          <a:bodyPr/>
          <a:lstStyle/>
          <a:p>
            <a:r>
              <a:rPr lang="en-US" dirty="0"/>
              <a:t>Video Feature Rollout</a:t>
            </a:r>
          </a:p>
        </p:txBody>
      </p:sp>
      <p:pic>
        <p:nvPicPr>
          <p:cNvPr id="2050" name="Picture 2" descr="http://images.all-free-download.com/images/graphicthumb/play_green_round_button_4218.jpg">
            <a:extLst>
              <a:ext uri="{FF2B5EF4-FFF2-40B4-BE49-F238E27FC236}">
                <a16:creationId xmlns:a16="http://schemas.microsoft.com/office/drawing/2014/main" id="{1C7D866C-1480-D84D-8018-845E972CE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514600"/>
            <a:ext cx="3162300" cy="31623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C7085EA-5490-4248-86A4-1A6931F0E2ED}"/>
              </a:ext>
            </a:extLst>
          </p:cNvPr>
          <p:cNvSpPr txBox="1"/>
          <p:nvPr/>
        </p:nvSpPr>
        <p:spPr>
          <a:xfrm>
            <a:off x="4743450" y="1905000"/>
            <a:ext cx="2667000" cy="461665"/>
          </a:xfrm>
          <a:prstGeom prst="rect">
            <a:avLst/>
          </a:prstGeom>
          <a:noFill/>
        </p:spPr>
        <p:txBody>
          <a:bodyPr wrap="square" rtlCol="0">
            <a:spAutoFit/>
          </a:bodyPr>
          <a:lstStyle/>
          <a:p>
            <a:pPr algn="ctr"/>
            <a:r>
              <a:rPr lang="en-US" sz="2400" b="1" dirty="0">
                <a:solidFill>
                  <a:schemeClr val="tx1"/>
                </a:solidFill>
              </a:rPr>
              <a:t>Hilarious Video 2</a:t>
            </a:r>
          </a:p>
        </p:txBody>
      </p:sp>
    </p:spTree>
    <p:extLst>
      <p:ext uri="{BB962C8B-B14F-4D97-AF65-F5344CB8AC3E}">
        <p14:creationId xmlns:p14="http://schemas.microsoft.com/office/powerpoint/2010/main" val="3802847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FFA1-F264-0D4D-91DA-7DF13AD78FE6}"/>
              </a:ext>
            </a:extLst>
          </p:cNvPr>
          <p:cNvSpPr>
            <a:spLocks noGrp="1"/>
          </p:cNvSpPr>
          <p:nvPr>
            <p:ph type="title"/>
          </p:nvPr>
        </p:nvSpPr>
        <p:spPr/>
        <p:txBody>
          <a:bodyPr/>
          <a:lstStyle/>
          <a:p>
            <a:r>
              <a:rPr lang="en-US" dirty="0"/>
              <a:t>Video Feature Rollout</a:t>
            </a:r>
          </a:p>
        </p:txBody>
      </p:sp>
      <p:pic>
        <p:nvPicPr>
          <p:cNvPr id="6" name="Picture 2" descr="http://images.all-free-download.com/images/graphicthumb/play_green_round_button_4218.jpg">
            <a:extLst>
              <a:ext uri="{FF2B5EF4-FFF2-40B4-BE49-F238E27FC236}">
                <a16:creationId xmlns:a16="http://schemas.microsoft.com/office/drawing/2014/main" id="{19F7D1FC-2DF3-1947-9500-3A1A5EAFD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514600"/>
            <a:ext cx="3162300" cy="3162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E809825-D80D-A24E-9718-60143A26055C}"/>
              </a:ext>
            </a:extLst>
          </p:cNvPr>
          <p:cNvSpPr txBox="1"/>
          <p:nvPr/>
        </p:nvSpPr>
        <p:spPr>
          <a:xfrm>
            <a:off x="4743450" y="1905000"/>
            <a:ext cx="2667000" cy="461665"/>
          </a:xfrm>
          <a:prstGeom prst="rect">
            <a:avLst/>
          </a:prstGeom>
          <a:noFill/>
        </p:spPr>
        <p:txBody>
          <a:bodyPr wrap="square" rtlCol="0">
            <a:spAutoFit/>
          </a:bodyPr>
          <a:lstStyle/>
          <a:p>
            <a:pPr algn="ctr"/>
            <a:r>
              <a:rPr lang="en-US" sz="2400" b="1" dirty="0">
                <a:solidFill>
                  <a:schemeClr val="tx1"/>
                </a:solidFill>
              </a:rPr>
              <a:t>Hilarious Video 3</a:t>
            </a:r>
          </a:p>
        </p:txBody>
      </p:sp>
    </p:spTree>
    <p:extLst>
      <p:ext uri="{BB962C8B-B14F-4D97-AF65-F5344CB8AC3E}">
        <p14:creationId xmlns:p14="http://schemas.microsoft.com/office/powerpoint/2010/main" val="1996870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64576A-C5FB-634A-9526-017F8C8E8D71}"/>
              </a:ext>
            </a:extLst>
          </p:cNvPr>
          <p:cNvPicPr>
            <a:picLocks noChangeAspect="1"/>
          </p:cNvPicPr>
          <p:nvPr/>
        </p:nvPicPr>
        <p:blipFill>
          <a:blip r:embed="rId3"/>
          <a:stretch>
            <a:fillRect/>
          </a:stretch>
        </p:blipFill>
        <p:spPr>
          <a:xfrm>
            <a:off x="3048000" y="838200"/>
            <a:ext cx="6131093" cy="5456474"/>
          </a:xfrm>
          <a:prstGeom prst="rect">
            <a:avLst/>
          </a:prstGeom>
        </p:spPr>
      </p:pic>
    </p:spTree>
    <p:extLst>
      <p:ext uri="{BB962C8B-B14F-4D97-AF65-F5344CB8AC3E}">
        <p14:creationId xmlns:p14="http://schemas.microsoft.com/office/powerpoint/2010/main" val="30445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rapezoid 19">
            <a:extLst>
              <a:ext uri="{FF2B5EF4-FFF2-40B4-BE49-F238E27FC236}">
                <a16:creationId xmlns:a16="http://schemas.microsoft.com/office/drawing/2014/main" id="{B501F9D9-1386-044A-8184-8793AB138ED7}"/>
              </a:ext>
            </a:extLst>
          </p:cNvPr>
          <p:cNvSpPr/>
          <p:nvPr/>
        </p:nvSpPr>
        <p:spPr bwMode="auto">
          <a:xfrm rot="16200000">
            <a:off x="4451918" y="2246409"/>
            <a:ext cx="2380439" cy="4556739"/>
          </a:xfrm>
          <a:prstGeom prst="trapezoid">
            <a:avLst>
              <a:gd name="adj" fmla="val 30667"/>
            </a:avLst>
          </a:prstGeom>
          <a:solidFill>
            <a:schemeClr val="bg1">
              <a:lumMod val="95000"/>
            </a:schemeClr>
          </a:solidFill>
          <a:ln w="127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HelvNeue Light for IBM" pitchFamily="34" charset="0"/>
            </a:endParaRPr>
          </a:p>
        </p:txBody>
      </p:sp>
      <p:sp>
        <p:nvSpPr>
          <p:cNvPr id="2" name="Title 1">
            <a:extLst>
              <a:ext uri="{FF2B5EF4-FFF2-40B4-BE49-F238E27FC236}">
                <a16:creationId xmlns:a16="http://schemas.microsoft.com/office/drawing/2014/main" id="{80C1E212-E457-7249-9F43-69A746E8DB09}"/>
              </a:ext>
            </a:extLst>
          </p:cNvPr>
          <p:cNvSpPr>
            <a:spLocks noGrp="1"/>
          </p:cNvSpPr>
          <p:nvPr>
            <p:ph type="title"/>
          </p:nvPr>
        </p:nvSpPr>
        <p:spPr/>
        <p:txBody>
          <a:bodyPr/>
          <a:lstStyle/>
          <a:p>
            <a:r>
              <a:rPr lang="en-US" dirty="0"/>
              <a:t>A Quick Reminder...</a:t>
            </a:r>
          </a:p>
        </p:txBody>
      </p:sp>
      <p:sp>
        <p:nvSpPr>
          <p:cNvPr id="21" name="Content Placeholder 20">
            <a:extLst>
              <a:ext uri="{FF2B5EF4-FFF2-40B4-BE49-F238E27FC236}">
                <a16:creationId xmlns:a16="http://schemas.microsoft.com/office/drawing/2014/main" id="{2BE7F37C-9231-864A-A086-51EE0764BB1C}"/>
              </a:ext>
            </a:extLst>
          </p:cNvPr>
          <p:cNvSpPr>
            <a:spLocks noGrp="1"/>
          </p:cNvSpPr>
          <p:nvPr>
            <p:ph idx="1"/>
          </p:nvPr>
        </p:nvSpPr>
        <p:spPr/>
        <p:txBody>
          <a:bodyPr/>
          <a:lstStyle/>
          <a:p>
            <a:r>
              <a:rPr lang="en-US" b="1" dirty="0"/>
              <a:t>Pods are groups of containers that share resources &amp; lifecycle</a:t>
            </a:r>
          </a:p>
          <a:p>
            <a:pPr lvl="1"/>
            <a:endParaRPr lang="en-US" b="1" dirty="0"/>
          </a:p>
          <a:p>
            <a:r>
              <a:rPr lang="en-US" b="1" dirty="0"/>
              <a:t>Typically, one user-defined container per Pod</a:t>
            </a:r>
          </a:p>
        </p:txBody>
      </p:sp>
      <p:sp>
        <p:nvSpPr>
          <p:cNvPr id="11" name="Oval 10">
            <a:extLst>
              <a:ext uri="{FF2B5EF4-FFF2-40B4-BE49-F238E27FC236}">
                <a16:creationId xmlns:a16="http://schemas.microsoft.com/office/drawing/2014/main" id="{EBA60DD4-377C-1A4F-ACFA-C2EEE99364EA}"/>
              </a:ext>
            </a:extLst>
          </p:cNvPr>
          <p:cNvSpPr/>
          <p:nvPr/>
        </p:nvSpPr>
        <p:spPr bwMode="auto">
          <a:xfrm>
            <a:off x="6640367" y="3334559"/>
            <a:ext cx="2595098" cy="2456641"/>
          </a:xfrm>
          <a:prstGeom prst="ellipse">
            <a:avLst/>
          </a:prstGeom>
          <a:solidFill>
            <a:schemeClr val="bg1"/>
          </a:solidFill>
          <a:ln w="28575" cap="flat" cmpd="sng" algn="ctr">
            <a:solidFill>
              <a:schemeClr val="bg2">
                <a:lumMod val="75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HelvNeue Light for IBM" pitchFamily="34" charset="0"/>
            </a:endParaRPr>
          </a:p>
        </p:txBody>
      </p:sp>
      <p:sp>
        <p:nvSpPr>
          <p:cNvPr id="7" name="Rounded Rectangle 6">
            <a:extLst>
              <a:ext uri="{FF2B5EF4-FFF2-40B4-BE49-F238E27FC236}">
                <a16:creationId xmlns:a16="http://schemas.microsoft.com/office/drawing/2014/main" id="{3CD5CB36-C7CC-474F-832D-0671F51A6881}"/>
              </a:ext>
            </a:extLst>
          </p:cNvPr>
          <p:cNvSpPr/>
          <p:nvPr/>
        </p:nvSpPr>
        <p:spPr bwMode="auto">
          <a:xfrm>
            <a:off x="6934200" y="3599088"/>
            <a:ext cx="1972612" cy="1926458"/>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Pod</a:t>
            </a:r>
          </a:p>
        </p:txBody>
      </p:sp>
      <p:sp>
        <p:nvSpPr>
          <p:cNvPr id="8" name="Rounded Rectangle 7">
            <a:extLst>
              <a:ext uri="{FF2B5EF4-FFF2-40B4-BE49-F238E27FC236}">
                <a16:creationId xmlns:a16="http://schemas.microsoft.com/office/drawing/2014/main" id="{D80333E3-8DC5-AB40-A32E-9017BA5724F1}"/>
              </a:ext>
            </a:extLst>
          </p:cNvPr>
          <p:cNvSpPr/>
          <p:nvPr/>
        </p:nvSpPr>
        <p:spPr bwMode="auto">
          <a:xfrm>
            <a:off x="7289316" y="4163518"/>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Container</a:t>
            </a:r>
          </a:p>
        </p:txBody>
      </p:sp>
      <p:sp>
        <p:nvSpPr>
          <p:cNvPr id="6" name="Rounded Rectangle 5">
            <a:extLst>
              <a:ext uri="{FF2B5EF4-FFF2-40B4-BE49-F238E27FC236}">
                <a16:creationId xmlns:a16="http://schemas.microsoft.com/office/drawing/2014/main" id="{41D8C823-A0AF-EA48-B8CA-2F5ECF24A121}"/>
              </a:ext>
            </a:extLst>
          </p:cNvPr>
          <p:cNvSpPr/>
          <p:nvPr/>
        </p:nvSpPr>
        <p:spPr bwMode="auto">
          <a:xfrm>
            <a:off x="2963092" y="4047354"/>
            <a:ext cx="914400" cy="898072"/>
          </a:xfrm>
          <a:prstGeom prst="roundRect">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a:t>
            </a:r>
          </a:p>
        </p:txBody>
      </p:sp>
      <p:sp>
        <p:nvSpPr>
          <p:cNvPr id="22" name="Rounded Rectangle 21">
            <a:extLst>
              <a:ext uri="{FF2B5EF4-FFF2-40B4-BE49-F238E27FC236}">
                <a16:creationId xmlns:a16="http://schemas.microsoft.com/office/drawing/2014/main" id="{C109C4C1-1C21-8440-BF6C-BA372AA812E6}"/>
              </a:ext>
            </a:extLst>
          </p:cNvPr>
          <p:cNvSpPr/>
          <p:nvPr/>
        </p:nvSpPr>
        <p:spPr bwMode="auto">
          <a:xfrm>
            <a:off x="7289316" y="4748734"/>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Container</a:t>
            </a:r>
          </a:p>
        </p:txBody>
      </p:sp>
    </p:spTree>
    <p:extLst>
      <p:ext uri="{BB962C8B-B14F-4D97-AF65-F5344CB8AC3E}">
        <p14:creationId xmlns:p14="http://schemas.microsoft.com/office/powerpoint/2010/main" val="756314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CC14-FF1C-4A41-A028-1A5AB891C6DB}"/>
              </a:ext>
            </a:extLst>
          </p:cNvPr>
          <p:cNvSpPr>
            <a:spLocks noGrp="1"/>
          </p:cNvSpPr>
          <p:nvPr>
            <p:ph type="title"/>
          </p:nvPr>
        </p:nvSpPr>
        <p:spPr>
          <a:xfrm>
            <a:off x="220790" y="2704148"/>
            <a:ext cx="11519296" cy="369332"/>
          </a:xfrm>
        </p:spPr>
        <p:txBody>
          <a:bodyPr/>
          <a:lstStyle/>
          <a:p>
            <a:pPr algn="ctr"/>
            <a:r>
              <a:rPr lang="en-US" dirty="0" err="1"/>
              <a:t>Istio</a:t>
            </a:r>
            <a:r>
              <a:rPr lang="en-US" dirty="0"/>
              <a:t> Components</a:t>
            </a:r>
          </a:p>
        </p:txBody>
      </p:sp>
    </p:spTree>
    <p:extLst>
      <p:ext uri="{BB962C8B-B14F-4D97-AF65-F5344CB8AC3E}">
        <p14:creationId xmlns:p14="http://schemas.microsoft.com/office/powerpoint/2010/main" val="3328899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132CC-2B4E-3941-969A-57AE64212D02}"/>
              </a:ext>
            </a:extLst>
          </p:cNvPr>
          <p:cNvSpPr>
            <a:spLocks noGrp="1"/>
          </p:cNvSpPr>
          <p:nvPr>
            <p:ph type="title"/>
          </p:nvPr>
        </p:nvSpPr>
        <p:spPr/>
        <p:txBody>
          <a:bodyPr/>
          <a:lstStyle/>
          <a:p>
            <a:r>
              <a:rPr lang="en-US" dirty="0"/>
              <a:t>Sidecar?</a:t>
            </a:r>
          </a:p>
        </p:txBody>
      </p:sp>
      <p:sp>
        <p:nvSpPr>
          <p:cNvPr id="3" name="Content Placeholder 2">
            <a:extLst>
              <a:ext uri="{FF2B5EF4-FFF2-40B4-BE49-F238E27FC236}">
                <a16:creationId xmlns:a16="http://schemas.microsoft.com/office/drawing/2014/main" id="{0ACBA86B-9132-714A-9654-1D75DD343F96}"/>
              </a:ext>
            </a:extLst>
          </p:cNvPr>
          <p:cNvSpPr>
            <a:spLocks noGrp="1"/>
          </p:cNvSpPr>
          <p:nvPr>
            <p:ph idx="1"/>
          </p:nvPr>
        </p:nvSpPr>
        <p:spPr/>
        <p:txBody>
          <a:bodyPr/>
          <a:lstStyle/>
          <a:p>
            <a:r>
              <a:rPr lang="en-US" b="1" dirty="0"/>
              <a:t>A secondary container in a Pod</a:t>
            </a:r>
          </a:p>
          <a:p>
            <a:r>
              <a:rPr lang="en-US" b="1" dirty="0"/>
              <a:t>Intercept &amp; manages network traffic</a:t>
            </a:r>
          </a:p>
          <a:p>
            <a:endParaRPr lang="en-US" b="1" dirty="0"/>
          </a:p>
          <a:p>
            <a:r>
              <a:rPr lang="en-US" b="1" dirty="0"/>
              <a:t>Security/Identity</a:t>
            </a:r>
          </a:p>
          <a:p>
            <a:r>
              <a:rPr lang="en-US" b="1" dirty="0" err="1"/>
              <a:t>Pluggability</a:t>
            </a:r>
            <a:endParaRPr lang="en-US" b="1" dirty="0"/>
          </a:p>
          <a:p>
            <a:r>
              <a:rPr lang="en-US" b="1" dirty="0"/>
              <a:t>Shared library for teams</a:t>
            </a:r>
          </a:p>
          <a:p>
            <a:r>
              <a:rPr lang="en-US" b="1" dirty="0"/>
              <a:t>Language Agnostic</a:t>
            </a:r>
          </a:p>
          <a:p>
            <a:endParaRPr lang="en-US" b="1" dirty="0"/>
          </a:p>
        </p:txBody>
      </p:sp>
      <p:pic>
        <p:nvPicPr>
          <p:cNvPr id="4" name="Picture 3">
            <a:extLst>
              <a:ext uri="{FF2B5EF4-FFF2-40B4-BE49-F238E27FC236}">
                <a16:creationId xmlns:a16="http://schemas.microsoft.com/office/drawing/2014/main" id="{AA9FAD37-CB29-264D-A7F3-D4056E73BE9F}"/>
              </a:ext>
            </a:extLst>
          </p:cNvPr>
          <p:cNvPicPr>
            <a:picLocks noChangeAspect="1"/>
          </p:cNvPicPr>
          <p:nvPr/>
        </p:nvPicPr>
        <p:blipFill>
          <a:blip r:embed="rId3"/>
          <a:stretch>
            <a:fillRect/>
          </a:stretch>
        </p:blipFill>
        <p:spPr>
          <a:xfrm>
            <a:off x="6028819" y="205740"/>
            <a:ext cx="6086981" cy="3429000"/>
          </a:xfrm>
          <a:prstGeom prst="rect">
            <a:avLst/>
          </a:prstGeom>
        </p:spPr>
      </p:pic>
    </p:spTree>
    <p:extLst>
      <p:ext uri="{BB962C8B-B14F-4D97-AF65-F5344CB8AC3E}">
        <p14:creationId xmlns:p14="http://schemas.microsoft.com/office/powerpoint/2010/main" val="2451601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398C1D6B-439A-AB47-9148-98D7CD968AF6}"/>
              </a:ext>
            </a:extLst>
          </p:cNvPr>
          <p:cNvSpPr/>
          <p:nvPr/>
        </p:nvSpPr>
        <p:spPr bwMode="auto">
          <a:xfrm>
            <a:off x="4740792" y="4142232"/>
            <a:ext cx="2820192" cy="1179287"/>
          </a:xfrm>
          <a:prstGeom prst="roundRect">
            <a:avLst/>
          </a:prstGeom>
          <a:solidFill>
            <a:schemeClr val="tx2">
              <a:lumMod val="10000"/>
              <a:lumOff val="9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HelvNeue Light for IBM" pitchFamily="34" charset="0"/>
              </a:rPr>
              <a:t>Pilot</a:t>
            </a:r>
          </a:p>
        </p:txBody>
      </p:sp>
      <p:sp>
        <p:nvSpPr>
          <p:cNvPr id="17" name="Rounded Rectangle 16">
            <a:extLst>
              <a:ext uri="{FF2B5EF4-FFF2-40B4-BE49-F238E27FC236}">
                <a16:creationId xmlns:a16="http://schemas.microsoft.com/office/drawing/2014/main" id="{F3AD3F6E-C0DD-7742-A04A-180585636251}"/>
              </a:ext>
            </a:extLst>
          </p:cNvPr>
          <p:cNvSpPr/>
          <p:nvPr/>
        </p:nvSpPr>
        <p:spPr bwMode="auto">
          <a:xfrm>
            <a:off x="923544" y="1258562"/>
            <a:ext cx="1972612" cy="2780037"/>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Pod</a:t>
            </a:r>
          </a:p>
        </p:txBody>
      </p:sp>
      <p:sp>
        <p:nvSpPr>
          <p:cNvPr id="19" name="Rounded Rectangle 18">
            <a:extLst>
              <a:ext uri="{FF2B5EF4-FFF2-40B4-BE49-F238E27FC236}">
                <a16:creationId xmlns:a16="http://schemas.microsoft.com/office/drawing/2014/main" id="{CE20CAE2-369D-0B4E-9E2D-CAA5D9E3F0F6}"/>
              </a:ext>
            </a:extLst>
          </p:cNvPr>
          <p:cNvSpPr/>
          <p:nvPr/>
        </p:nvSpPr>
        <p:spPr bwMode="auto">
          <a:xfrm>
            <a:off x="1278660" y="1822993"/>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Service 1</a:t>
            </a:r>
          </a:p>
        </p:txBody>
      </p:sp>
      <p:sp>
        <p:nvSpPr>
          <p:cNvPr id="25" name="Rounded Rectangle 24">
            <a:extLst>
              <a:ext uri="{FF2B5EF4-FFF2-40B4-BE49-F238E27FC236}">
                <a16:creationId xmlns:a16="http://schemas.microsoft.com/office/drawing/2014/main" id="{3C383D94-0B5D-6342-87B1-10ED0D9D41FB}"/>
              </a:ext>
            </a:extLst>
          </p:cNvPr>
          <p:cNvSpPr/>
          <p:nvPr/>
        </p:nvSpPr>
        <p:spPr bwMode="auto">
          <a:xfrm>
            <a:off x="9372600" y="1258563"/>
            <a:ext cx="1972612" cy="2780036"/>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Pod</a:t>
            </a:r>
          </a:p>
        </p:txBody>
      </p:sp>
      <p:sp>
        <p:nvSpPr>
          <p:cNvPr id="26" name="Rounded Rectangle 25">
            <a:extLst>
              <a:ext uri="{FF2B5EF4-FFF2-40B4-BE49-F238E27FC236}">
                <a16:creationId xmlns:a16="http://schemas.microsoft.com/office/drawing/2014/main" id="{9EF86DA6-AD3A-5F40-A7EB-4F5F2097E92B}"/>
              </a:ext>
            </a:extLst>
          </p:cNvPr>
          <p:cNvSpPr/>
          <p:nvPr/>
        </p:nvSpPr>
        <p:spPr bwMode="auto">
          <a:xfrm>
            <a:off x="9727716" y="1822993"/>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Service 2</a:t>
            </a:r>
          </a:p>
        </p:txBody>
      </p:sp>
      <p:sp>
        <p:nvSpPr>
          <p:cNvPr id="21" name="Rounded Rectangle 20">
            <a:extLst>
              <a:ext uri="{FF2B5EF4-FFF2-40B4-BE49-F238E27FC236}">
                <a16:creationId xmlns:a16="http://schemas.microsoft.com/office/drawing/2014/main" id="{44295788-89AB-9744-A8D8-19292D0D420C}"/>
              </a:ext>
            </a:extLst>
          </p:cNvPr>
          <p:cNvSpPr/>
          <p:nvPr/>
        </p:nvSpPr>
        <p:spPr bwMode="auto">
          <a:xfrm>
            <a:off x="1278660" y="2967372"/>
            <a:ext cx="1295400" cy="457200"/>
          </a:xfrm>
          <a:prstGeom prst="roundRect">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Envoy</a:t>
            </a:r>
          </a:p>
        </p:txBody>
      </p:sp>
      <p:sp>
        <p:nvSpPr>
          <p:cNvPr id="27" name="Rounded Rectangle 26">
            <a:extLst>
              <a:ext uri="{FF2B5EF4-FFF2-40B4-BE49-F238E27FC236}">
                <a16:creationId xmlns:a16="http://schemas.microsoft.com/office/drawing/2014/main" id="{9C543BFF-938A-3C4C-ADA2-AEC08E230BBA}"/>
              </a:ext>
            </a:extLst>
          </p:cNvPr>
          <p:cNvSpPr/>
          <p:nvPr/>
        </p:nvSpPr>
        <p:spPr bwMode="auto">
          <a:xfrm>
            <a:off x="9727716" y="2967372"/>
            <a:ext cx="1295400" cy="457200"/>
          </a:xfrm>
          <a:prstGeom prst="roundRect">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Envoy</a:t>
            </a:r>
          </a:p>
        </p:txBody>
      </p:sp>
      <p:cxnSp>
        <p:nvCxnSpPr>
          <p:cNvPr id="46" name="Straight Arrow Connector 45">
            <a:extLst>
              <a:ext uri="{FF2B5EF4-FFF2-40B4-BE49-F238E27FC236}">
                <a16:creationId xmlns:a16="http://schemas.microsoft.com/office/drawing/2014/main" id="{143C35BF-8A70-F046-8E65-4CFADF62A6FC}"/>
              </a:ext>
            </a:extLst>
          </p:cNvPr>
          <p:cNvCxnSpPr>
            <a:cxnSpLocks/>
            <a:stCxn id="19" idx="2"/>
            <a:endCxn id="21" idx="0"/>
          </p:cNvCxnSpPr>
          <p:nvPr/>
        </p:nvCxnSpPr>
        <p:spPr bwMode="auto">
          <a:xfrm>
            <a:off x="1926360" y="2280193"/>
            <a:ext cx="0" cy="687179"/>
          </a:xfrm>
          <a:prstGeom prst="straightConnector1">
            <a:avLst/>
          </a:prstGeom>
          <a:noFill/>
          <a:ln w="38100" cap="flat" cmpd="sng" algn="ctr">
            <a:solidFill>
              <a:schemeClr val="tx2"/>
            </a:solidFill>
            <a:prstDash val="solid"/>
            <a:round/>
            <a:headEnd type="stealth" w="lg" len="lg"/>
            <a:tailEnd type="stealth" w="lg" len="lg"/>
          </a:ln>
          <a:effectLst/>
        </p:spPr>
      </p:cxnSp>
      <p:cxnSp>
        <p:nvCxnSpPr>
          <p:cNvPr id="49" name="Straight Arrow Connector 48">
            <a:extLst>
              <a:ext uri="{FF2B5EF4-FFF2-40B4-BE49-F238E27FC236}">
                <a16:creationId xmlns:a16="http://schemas.microsoft.com/office/drawing/2014/main" id="{C50A4021-1D6E-EB4B-A651-481EC6198E80}"/>
              </a:ext>
            </a:extLst>
          </p:cNvPr>
          <p:cNvCxnSpPr>
            <a:cxnSpLocks/>
            <a:stCxn id="27" idx="0"/>
            <a:endCxn id="26" idx="2"/>
          </p:cNvCxnSpPr>
          <p:nvPr/>
        </p:nvCxnSpPr>
        <p:spPr bwMode="auto">
          <a:xfrm flipV="1">
            <a:off x="10375416" y="2280193"/>
            <a:ext cx="0" cy="687179"/>
          </a:xfrm>
          <a:prstGeom prst="straightConnector1">
            <a:avLst/>
          </a:prstGeom>
          <a:noFill/>
          <a:ln w="38100" cap="flat" cmpd="sng" algn="ctr">
            <a:solidFill>
              <a:schemeClr val="tx2"/>
            </a:solidFill>
            <a:prstDash val="solid"/>
            <a:round/>
            <a:headEnd type="stealth" w="lg" len="lg"/>
            <a:tailEnd type="stealth" w="lg" len="lg"/>
          </a:ln>
          <a:effectLst/>
        </p:spPr>
      </p:cxnSp>
      <p:cxnSp>
        <p:nvCxnSpPr>
          <p:cNvPr id="53" name="Straight Arrow Connector 52">
            <a:extLst>
              <a:ext uri="{FF2B5EF4-FFF2-40B4-BE49-F238E27FC236}">
                <a16:creationId xmlns:a16="http://schemas.microsoft.com/office/drawing/2014/main" id="{47E0CF70-E90F-D24B-B431-AC82CF5EA4DD}"/>
              </a:ext>
            </a:extLst>
          </p:cNvPr>
          <p:cNvCxnSpPr>
            <a:cxnSpLocks/>
            <a:endCxn id="27" idx="1"/>
          </p:cNvCxnSpPr>
          <p:nvPr/>
        </p:nvCxnSpPr>
        <p:spPr bwMode="auto">
          <a:xfrm>
            <a:off x="2574060" y="3195972"/>
            <a:ext cx="7153656" cy="0"/>
          </a:xfrm>
          <a:prstGeom prst="straightConnector1">
            <a:avLst/>
          </a:prstGeom>
          <a:noFill/>
          <a:ln w="38100" cap="flat" cmpd="sng" algn="ctr">
            <a:solidFill>
              <a:schemeClr val="tx2"/>
            </a:solidFill>
            <a:prstDash val="solid"/>
            <a:round/>
            <a:headEnd type="none" w="med" len="med"/>
            <a:tailEnd type="stealth" w="lg" len="lg"/>
          </a:ln>
          <a:effectLst/>
        </p:spPr>
      </p:cxnSp>
      <p:cxnSp>
        <p:nvCxnSpPr>
          <p:cNvPr id="18" name="Straight Arrow Connector 17">
            <a:extLst>
              <a:ext uri="{FF2B5EF4-FFF2-40B4-BE49-F238E27FC236}">
                <a16:creationId xmlns:a16="http://schemas.microsoft.com/office/drawing/2014/main" id="{FC43F924-5685-B349-A54E-6139630B3818}"/>
              </a:ext>
            </a:extLst>
          </p:cNvPr>
          <p:cNvCxnSpPr>
            <a:cxnSpLocks/>
            <a:stCxn id="21" idx="2"/>
            <a:endCxn id="11" idx="1"/>
          </p:cNvCxnSpPr>
          <p:nvPr/>
        </p:nvCxnSpPr>
        <p:spPr bwMode="auto">
          <a:xfrm>
            <a:off x="1926360" y="3424572"/>
            <a:ext cx="2814432" cy="1307304"/>
          </a:xfrm>
          <a:prstGeom prst="straightConnector1">
            <a:avLst/>
          </a:prstGeom>
          <a:noFill/>
          <a:ln w="38100" cap="flat" cmpd="sng" algn="ctr">
            <a:solidFill>
              <a:schemeClr val="tx2">
                <a:lumMod val="50000"/>
                <a:lumOff val="50000"/>
              </a:schemeClr>
            </a:solidFill>
            <a:prstDash val="solid"/>
            <a:round/>
            <a:headEnd type="stealth" w="lg" len="lg"/>
            <a:tailEnd type="none" w="lg" len="lg"/>
          </a:ln>
          <a:effectLst/>
        </p:spPr>
      </p:cxnSp>
      <p:cxnSp>
        <p:nvCxnSpPr>
          <p:cNvPr id="20" name="Straight Arrow Connector 19">
            <a:extLst>
              <a:ext uri="{FF2B5EF4-FFF2-40B4-BE49-F238E27FC236}">
                <a16:creationId xmlns:a16="http://schemas.microsoft.com/office/drawing/2014/main" id="{6AC481EB-3D4C-6F4B-B964-A9C8E3116437}"/>
              </a:ext>
            </a:extLst>
          </p:cNvPr>
          <p:cNvCxnSpPr>
            <a:cxnSpLocks/>
            <a:stCxn id="27" idx="2"/>
            <a:endCxn id="11" idx="3"/>
          </p:cNvCxnSpPr>
          <p:nvPr/>
        </p:nvCxnSpPr>
        <p:spPr bwMode="auto">
          <a:xfrm flipH="1">
            <a:off x="7560984" y="3424572"/>
            <a:ext cx="2814432" cy="1307304"/>
          </a:xfrm>
          <a:prstGeom prst="straightConnector1">
            <a:avLst/>
          </a:prstGeom>
          <a:noFill/>
          <a:ln w="38100" cap="flat" cmpd="sng" algn="ctr">
            <a:solidFill>
              <a:schemeClr val="tx2">
                <a:lumMod val="50000"/>
                <a:lumOff val="50000"/>
              </a:schemeClr>
            </a:solidFill>
            <a:prstDash val="solid"/>
            <a:round/>
            <a:headEnd type="stealth" w="lg" len="lg"/>
            <a:tailEnd type="none" w="lg" len="lg"/>
          </a:ln>
          <a:effectLst/>
        </p:spPr>
      </p:cxnSp>
    </p:spTree>
    <p:extLst>
      <p:ext uri="{BB962C8B-B14F-4D97-AF65-F5344CB8AC3E}">
        <p14:creationId xmlns:p14="http://schemas.microsoft.com/office/powerpoint/2010/main" val="2570498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398C1D6B-439A-AB47-9148-98D7CD968AF6}"/>
              </a:ext>
            </a:extLst>
          </p:cNvPr>
          <p:cNvSpPr/>
          <p:nvPr/>
        </p:nvSpPr>
        <p:spPr bwMode="auto">
          <a:xfrm>
            <a:off x="4740792" y="4142232"/>
            <a:ext cx="2820192" cy="1179287"/>
          </a:xfrm>
          <a:prstGeom prst="roundRect">
            <a:avLst/>
          </a:prstGeom>
          <a:solidFill>
            <a:schemeClr val="tx2">
              <a:lumMod val="10000"/>
              <a:lumOff val="90000"/>
              <a:alpha val="18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a:ln>
                  <a:noFill/>
                </a:ln>
                <a:solidFill>
                  <a:schemeClr val="tx1">
                    <a:lumMod val="25000"/>
                    <a:lumOff val="75000"/>
                  </a:schemeClr>
                </a:solidFill>
                <a:effectLst/>
                <a:latin typeface="HelvNeue Light for IBM" pitchFamily="34" charset="0"/>
              </a:rPr>
              <a:t>Pilot</a:t>
            </a:r>
          </a:p>
        </p:txBody>
      </p:sp>
      <p:sp>
        <p:nvSpPr>
          <p:cNvPr id="17" name="Rounded Rectangle 16">
            <a:extLst>
              <a:ext uri="{FF2B5EF4-FFF2-40B4-BE49-F238E27FC236}">
                <a16:creationId xmlns:a16="http://schemas.microsoft.com/office/drawing/2014/main" id="{F3AD3F6E-C0DD-7742-A04A-180585636251}"/>
              </a:ext>
            </a:extLst>
          </p:cNvPr>
          <p:cNvSpPr/>
          <p:nvPr/>
        </p:nvSpPr>
        <p:spPr bwMode="auto">
          <a:xfrm>
            <a:off x="923544" y="1258562"/>
            <a:ext cx="1972612" cy="2780037"/>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Pod</a:t>
            </a:r>
          </a:p>
        </p:txBody>
      </p:sp>
      <p:sp>
        <p:nvSpPr>
          <p:cNvPr id="19" name="Rounded Rectangle 18">
            <a:extLst>
              <a:ext uri="{FF2B5EF4-FFF2-40B4-BE49-F238E27FC236}">
                <a16:creationId xmlns:a16="http://schemas.microsoft.com/office/drawing/2014/main" id="{CE20CAE2-369D-0B4E-9E2D-CAA5D9E3F0F6}"/>
              </a:ext>
            </a:extLst>
          </p:cNvPr>
          <p:cNvSpPr/>
          <p:nvPr/>
        </p:nvSpPr>
        <p:spPr bwMode="auto">
          <a:xfrm>
            <a:off x="1278660" y="1822993"/>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Service 1</a:t>
            </a:r>
          </a:p>
        </p:txBody>
      </p:sp>
      <p:sp>
        <p:nvSpPr>
          <p:cNvPr id="25" name="Rounded Rectangle 24">
            <a:extLst>
              <a:ext uri="{FF2B5EF4-FFF2-40B4-BE49-F238E27FC236}">
                <a16:creationId xmlns:a16="http://schemas.microsoft.com/office/drawing/2014/main" id="{3C383D94-0B5D-6342-87B1-10ED0D9D41FB}"/>
              </a:ext>
            </a:extLst>
          </p:cNvPr>
          <p:cNvSpPr/>
          <p:nvPr/>
        </p:nvSpPr>
        <p:spPr bwMode="auto">
          <a:xfrm>
            <a:off x="9372600" y="1258563"/>
            <a:ext cx="1972612" cy="2780036"/>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Pod</a:t>
            </a:r>
          </a:p>
        </p:txBody>
      </p:sp>
      <p:sp>
        <p:nvSpPr>
          <p:cNvPr id="26" name="Rounded Rectangle 25">
            <a:extLst>
              <a:ext uri="{FF2B5EF4-FFF2-40B4-BE49-F238E27FC236}">
                <a16:creationId xmlns:a16="http://schemas.microsoft.com/office/drawing/2014/main" id="{9EF86DA6-AD3A-5F40-A7EB-4F5F2097E92B}"/>
              </a:ext>
            </a:extLst>
          </p:cNvPr>
          <p:cNvSpPr/>
          <p:nvPr/>
        </p:nvSpPr>
        <p:spPr bwMode="auto">
          <a:xfrm>
            <a:off x="9727716" y="1822993"/>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Service 2</a:t>
            </a:r>
          </a:p>
        </p:txBody>
      </p:sp>
      <p:sp>
        <p:nvSpPr>
          <p:cNvPr id="21" name="Rounded Rectangle 20">
            <a:extLst>
              <a:ext uri="{FF2B5EF4-FFF2-40B4-BE49-F238E27FC236}">
                <a16:creationId xmlns:a16="http://schemas.microsoft.com/office/drawing/2014/main" id="{44295788-89AB-9744-A8D8-19292D0D420C}"/>
              </a:ext>
            </a:extLst>
          </p:cNvPr>
          <p:cNvSpPr/>
          <p:nvPr/>
        </p:nvSpPr>
        <p:spPr bwMode="auto">
          <a:xfrm>
            <a:off x="1278660" y="2967372"/>
            <a:ext cx="1295400" cy="457200"/>
          </a:xfrm>
          <a:prstGeom prst="roundRect">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Envoy</a:t>
            </a:r>
          </a:p>
        </p:txBody>
      </p:sp>
      <p:sp>
        <p:nvSpPr>
          <p:cNvPr id="27" name="Rounded Rectangle 26">
            <a:extLst>
              <a:ext uri="{FF2B5EF4-FFF2-40B4-BE49-F238E27FC236}">
                <a16:creationId xmlns:a16="http://schemas.microsoft.com/office/drawing/2014/main" id="{9C543BFF-938A-3C4C-ADA2-AEC08E230BBA}"/>
              </a:ext>
            </a:extLst>
          </p:cNvPr>
          <p:cNvSpPr/>
          <p:nvPr/>
        </p:nvSpPr>
        <p:spPr bwMode="auto">
          <a:xfrm>
            <a:off x="9727716" y="2967372"/>
            <a:ext cx="1295400" cy="457200"/>
          </a:xfrm>
          <a:prstGeom prst="roundRect">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Envoy</a:t>
            </a:r>
          </a:p>
        </p:txBody>
      </p:sp>
      <p:cxnSp>
        <p:nvCxnSpPr>
          <p:cNvPr id="46" name="Straight Arrow Connector 45">
            <a:extLst>
              <a:ext uri="{FF2B5EF4-FFF2-40B4-BE49-F238E27FC236}">
                <a16:creationId xmlns:a16="http://schemas.microsoft.com/office/drawing/2014/main" id="{143C35BF-8A70-F046-8E65-4CFADF62A6FC}"/>
              </a:ext>
            </a:extLst>
          </p:cNvPr>
          <p:cNvCxnSpPr>
            <a:cxnSpLocks/>
            <a:stCxn id="19" idx="2"/>
            <a:endCxn id="21" idx="0"/>
          </p:cNvCxnSpPr>
          <p:nvPr/>
        </p:nvCxnSpPr>
        <p:spPr bwMode="auto">
          <a:xfrm>
            <a:off x="1926360" y="2280193"/>
            <a:ext cx="0" cy="687179"/>
          </a:xfrm>
          <a:prstGeom prst="straightConnector1">
            <a:avLst/>
          </a:prstGeom>
          <a:noFill/>
          <a:ln w="38100" cap="flat" cmpd="sng" algn="ctr">
            <a:solidFill>
              <a:schemeClr val="tx2"/>
            </a:solidFill>
            <a:prstDash val="solid"/>
            <a:round/>
            <a:headEnd type="none" w="med" len="med"/>
            <a:tailEnd type="stealth" w="lg" len="lg"/>
          </a:ln>
          <a:effectLst/>
        </p:spPr>
      </p:cxnSp>
      <p:cxnSp>
        <p:nvCxnSpPr>
          <p:cNvPr id="49" name="Straight Arrow Connector 48">
            <a:extLst>
              <a:ext uri="{FF2B5EF4-FFF2-40B4-BE49-F238E27FC236}">
                <a16:creationId xmlns:a16="http://schemas.microsoft.com/office/drawing/2014/main" id="{C50A4021-1D6E-EB4B-A651-481EC6198E80}"/>
              </a:ext>
            </a:extLst>
          </p:cNvPr>
          <p:cNvCxnSpPr>
            <a:cxnSpLocks/>
            <a:stCxn id="27" idx="0"/>
            <a:endCxn id="26" idx="2"/>
          </p:cNvCxnSpPr>
          <p:nvPr/>
        </p:nvCxnSpPr>
        <p:spPr bwMode="auto">
          <a:xfrm flipV="1">
            <a:off x="10375416" y="2280193"/>
            <a:ext cx="0" cy="687179"/>
          </a:xfrm>
          <a:prstGeom prst="straightConnector1">
            <a:avLst/>
          </a:prstGeom>
          <a:noFill/>
          <a:ln w="38100" cap="flat" cmpd="sng" algn="ctr">
            <a:solidFill>
              <a:schemeClr val="tx2"/>
            </a:solidFill>
            <a:prstDash val="solid"/>
            <a:round/>
            <a:headEnd type="none" w="med" len="med"/>
            <a:tailEnd type="stealth" w="lg" len="lg"/>
          </a:ln>
          <a:effectLst/>
        </p:spPr>
      </p:cxnSp>
      <p:cxnSp>
        <p:nvCxnSpPr>
          <p:cNvPr id="53" name="Straight Arrow Connector 52">
            <a:extLst>
              <a:ext uri="{FF2B5EF4-FFF2-40B4-BE49-F238E27FC236}">
                <a16:creationId xmlns:a16="http://schemas.microsoft.com/office/drawing/2014/main" id="{47E0CF70-E90F-D24B-B431-AC82CF5EA4DD}"/>
              </a:ext>
            </a:extLst>
          </p:cNvPr>
          <p:cNvCxnSpPr>
            <a:cxnSpLocks/>
            <a:endCxn id="27" idx="1"/>
          </p:cNvCxnSpPr>
          <p:nvPr/>
        </p:nvCxnSpPr>
        <p:spPr bwMode="auto">
          <a:xfrm>
            <a:off x="2574060" y="3195972"/>
            <a:ext cx="7153656" cy="0"/>
          </a:xfrm>
          <a:prstGeom prst="straightConnector1">
            <a:avLst/>
          </a:prstGeom>
          <a:noFill/>
          <a:ln w="38100" cap="flat" cmpd="sng" algn="ctr">
            <a:solidFill>
              <a:schemeClr val="tx2"/>
            </a:solidFill>
            <a:prstDash val="solid"/>
            <a:round/>
            <a:headEnd type="none" w="med" len="med"/>
            <a:tailEnd type="stealth" w="lg" len="lg"/>
          </a:ln>
          <a:effectLst/>
        </p:spPr>
      </p:cxnSp>
      <p:cxnSp>
        <p:nvCxnSpPr>
          <p:cNvPr id="18" name="Straight Arrow Connector 17">
            <a:extLst>
              <a:ext uri="{FF2B5EF4-FFF2-40B4-BE49-F238E27FC236}">
                <a16:creationId xmlns:a16="http://schemas.microsoft.com/office/drawing/2014/main" id="{FC43F924-5685-B349-A54E-6139630B3818}"/>
              </a:ext>
            </a:extLst>
          </p:cNvPr>
          <p:cNvCxnSpPr>
            <a:cxnSpLocks/>
            <a:stCxn id="21" idx="2"/>
            <a:endCxn id="11" idx="1"/>
          </p:cNvCxnSpPr>
          <p:nvPr/>
        </p:nvCxnSpPr>
        <p:spPr bwMode="auto">
          <a:xfrm>
            <a:off x="1926360" y="3424572"/>
            <a:ext cx="2814432" cy="1307304"/>
          </a:xfrm>
          <a:prstGeom prst="straightConnector1">
            <a:avLst/>
          </a:prstGeom>
          <a:noFill/>
          <a:ln w="38100" cap="flat" cmpd="sng" algn="ctr">
            <a:solidFill>
              <a:schemeClr val="tx2">
                <a:lumMod val="10000"/>
                <a:lumOff val="90000"/>
                <a:alpha val="37000"/>
              </a:schemeClr>
            </a:solidFill>
            <a:prstDash val="solid"/>
            <a:round/>
            <a:headEnd type="stealth" w="lg" len="lg"/>
            <a:tailEnd type="none" w="lg" len="lg"/>
          </a:ln>
          <a:effectLst/>
        </p:spPr>
      </p:cxnSp>
      <p:cxnSp>
        <p:nvCxnSpPr>
          <p:cNvPr id="20" name="Straight Arrow Connector 19">
            <a:extLst>
              <a:ext uri="{FF2B5EF4-FFF2-40B4-BE49-F238E27FC236}">
                <a16:creationId xmlns:a16="http://schemas.microsoft.com/office/drawing/2014/main" id="{6AC481EB-3D4C-6F4B-B964-A9C8E3116437}"/>
              </a:ext>
            </a:extLst>
          </p:cNvPr>
          <p:cNvCxnSpPr>
            <a:cxnSpLocks/>
            <a:stCxn id="27" idx="2"/>
            <a:endCxn id="11" idx="3"/>
          </p:cNvCxnSpPr>
          <p:nvPr/>
        </p:nvCxnSpPr>
        <p:spPr bwMode="auto">
          <a:xfrm flipH="1">
            <a:off x="7560984" y="3424572"/>
            <a:ext cx="2814432" cy="1307304"/>
          </a:xfrm>
          <a:prstGeom prst="straightConnector1">
            <a:avLst/>
          </a:prstGeom>
          <a:noFill/>
          <a:ln w="38100" cap="flat" cmpd="sng" algn="ctr">
            <a:solidFill>
              <a:schemeClr val="tx2">
                <a:lumMod val="10000"/>
                <a:lumOff val="90000"/>
                <a:alpha val="37000"/>
              </a:schemeClr>
            </a:solidFill>
            <a:prstDash val="solid"/>
            <a:round/>
            <a:headEnd type="stealth" w="lg" len="lg"/>
            <a:tailEnd type="none" w="lg" len="lg"/>
          </a:ln>
          <a:effectLst/>
        </p:spPr>
      </p:cxnSp>
      <p:sp>
        <p:nvSpPr>
          <p:cNvPr id="16" name="Rounded Rectangle 15">
            <a:extLst>
              <a:ext uri="{FF2B5EF4-FFF2-40B4-BE49-F238E27FC236}">
                <a16:creationId xmlns:a16="http://schemas.microsoft.com/office/drawing/2014/main" id="{CA4E612D-E4B0-DE48-8D83-8A71909AD7F8}"/>
              </a:ext>
            </a:extLst>
          </p:cNvPr>
          <p:cNvSpPr/>
          <p:nvPr/>
        </p:nvSpPr>
        <p:spPr bwMode="auto">
          <a:xfrm>
            <a:off x="4740792" y="5450113"/>
            <a:ext cx="2820192" cy="1179287"/>
          </a:xfrm>
          <a:prstGeom prst="roundRect">
            <a:avLst/>
          </a:prstGeom>
          <a:solidFill>
            <a:schemeClr val="accent6">
              <a:lumMod val="20000"/>
              <a:lumOff val="8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HelvNeue Light for IBM" pitchFamily="34" charset="0"/>
              </a:rPr>
              <a:t>Mixer</a:t>
            </a:r>
          </a:p>
        </p:txBody>
      </p:sp>
      <p:cxnSp>
        <p:nvCxnSpPr>
          <p:cNvPr id="22" name="Straight Arrow Connector 21">
            <a:extLst>
              <a:ext uri="{FF2B5EF4-FFF2-40B4-BE49-F238E27FC236}">
                <a16:creationId xmlns:a16="http://schemas.microsoft.com/office/drawing/2014/main" id="{D276D375-3FD4-0546-818B-F216956F66DA}"/>
              </a:ext>
            </a:extLst>
          </p:cNvPr>
          <p:cNvCxnSpPr>
            <a:cxnSpLocks/>
            <a:stCxn id="16" idx="1"/>
            <a:endCxn id="21" idx="2"/>
          </p:cNvCxnSpPr>
          <p:nvPr/>
        </p:nvCxnSpPr>
        <p:spPr bwMode="auto">
          <a:xfrm rot="10800000">
            <a:off x="1926360" y="3424573"/>
            <a:ext cx="2814432" cy="2615185"/>
          </a:xfrm>
          <a:prstGeom prst="curvedConnector2">
            <a:avLst/>
          </a:prstGeom>
          <a:noFill/>
          <a:ln w="38100" cap="flat" cmpd="sng" algn="ctr">
            <a:solidFill>
              <a:schemeClr val="accent6">
                <a:lumMod val="75000"/>
              </a:schemeClr>
            </a:solidFill>
            <a:prstDash val="solid"/>
            <a:round/>
            <a:headEnd type="stealth" w="lg" len="lg"/>
            <a:tailEnd type="none" w="lg" len="lg"/>
          </a:ln>
          <a:effectLst/>
        </p:spPr>
      </p:cxnSp>
      <p:cxnSp>
        <p:nvCxnSpPr>
          <p:cNvPr id="23" name="Straight Arrow Connector 21">
            <a:extLst>
              <a:ext uri="{FF2B5EF4-FFF2-40B4-BE49-F238E27FC236}">
                <a16:creationId xmlns:a16="http://schemas.microsoft.com/office/drawing/2014/main" id="{EDD0A3B3-2001-1E4B-9579-89FEF196E7CD}"/>
              </a:ext>
            </a:extLst>
          </p:cNvPr>
          <p:cNvCxnSpPr>
            <a:cxnSpLocks/>
            <a:stCxn id="27" idx="2"/>
            <a:endCxn id="16" idx="3"/>
          </p:cNvCxnSpPr>
          <p:nvPr/>
        </p:nvCxnSpPr>
        <p:spPr bwMode="auto">
          <a:xfrm rot="5400000">
            <a:off x="7660608" y="3324948"/>
            <a:ext cx="2615185" cy="2814432"/>
          </a:xfrm>
          <a:prstGeom prst="curvedConnector2">
            <a:avLst/>
          </a:prstGeom>
          <a:noFill/>
          <a:ln w="38100" cap="flat" cmpd="sng" algn="ctr">
            <a:solidFill>
              <a:schemeClr val="accent6">
                <a:lumMod val="75000"/>
              </a:schemeClr>
            </a:solidFill>
            <a:prstDash val="solid"/>
            <a:round/>
            <a:headEnd type="stealth" w="lg" len="lg"/>
            <a:tailEnd type="none" w="lg" len="lg"/>
          </a:ln>
          <a:effectLst/>
        </p:spPr>
      </p:cxnSp>
    </p:spTree>
    <p:extLst>
      <p:ext uri="{BB962C8B-B14F-4D97-AF65-F5344CB8AC3E}">
        <p14:creationId xmlns:p14="http://schemas.microsoft.com/office/powerpoint/2010/main" val="20960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C5E58-98F3-5D48-98FA-7B370E32A6ED}"/>
              </a:ext>
            </a:extLst>
          </p:cNvPr>
          <p:cNvSpPr>
            <a:spLocks noGrp="1"/>
          </p:cNvSpPr>
          <p:nvPr>
            <p:ph type="title"/>
          </p:nvPr>
        </p:nvSpPr>
        <p:spPr/>
        <p:txBody>
          <a:bodyPr/>
          <a:lstStyle/>
          <a:p>
            <a:r>
              <a:rPr lang="en-US" dirty="0" err="1"/>
              <a:t>Istio</a:t>
            </a:r>
            <a:r>
              <a:rPr lang="en-US" dirty="0"/>
              <a:t> Metrics</a:t>
            </a:r>
          </a:p>
        </p:txBody>
      </p:sp>
      <p:pic>
        <p:nvPicPr>
          <p:cNvPr id="4" name="Picture 3">
            <a:extLst>
              <a:ext uri="{FF2B5EF4-FFF2-40B4-BE49-F238E27FC236}">
                <a16:creationId xmlns:a16="http://schemas.microsoft.com/office/drawing/2014/main" id="{F51B972E-2CD2-5345-BE7D-788716FA2EE3}"/>
              </a:ext>
            </a:extLst>
          </p:cNvPr>
          <p:cNvPicPr>
            <a:picLocks noChangeAspect="1"/>
          </p:cNvPicPr>
          <p:nvPr/>
        </p:nvPicPr>
        <p:blipFill>
          <a:blip r:embed="rId3"/>
          <a:stretch>
            <a:fillRect/>
          </a:stretch>
        </p:blipFill>
        <p:spPr>
          <a:xfrm>
            <a:off x="914400" y="1600200"/>
            <a:ext cx="10221686" cy="5064536"/>
          </a:xfrm>
          <a:prstGeom prst="rect">
            <a:avLst/>
          </a:prstGeom>
        </p:spPr>
      </p:pic>
    </p:spTree>
    <p:extLst>
      <p:ext uri="{BB962C8B-B14F-4D97-AF65-F5344CB8AC3E}">
        <p14:creationId xmlns:p14="http://schemas.microsoft.com/office/powerpoint/2010/main" val="415807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AFA5-8BF0-7544-A293-9FE8AA76C6C5}"/>
              </a:ext>
            </a:extLst>
          </p:cNvPr>
          <p:cNvSpPr>
            <a:spLocks noGrp="1"/>
          </p:cNvSpPr>
          <p:nvPr>
            <p:ph type="title"/>
          </p:nvPr>
        </p:nvSpPr>
        <p:spPr/>
        <p:txBody>
          <a:bodyPr/>
          <a:lstStyle/>
          <a:p>
            <a:r>
              <a:rPr lang="en-US" dirty="0"/>
              <a:t>Security</a:t>
            </a:r>
          </a:p>
        </p:txBody>
      </p:sp>
      <p:pic>
        <p:nvPicPr>
          <p:cNvPr id="6" name="Picture 5">
            <a:extLst>
              <a:ext uri="{FF2B5EF4-FFF2-40B4-BE49-F238E27FC236}">
                <a16:creationId xmlns:a16="http://schemas.microsoft.com/office/drawing/2014/main" id="{61EB93C5-05ED-8546-83E6-DA2975498ABE}"/>
              </a:ext>
            </a:extLst>
          </p:cNvPr>
          <p:cNvPicPr>
            <a:picLocks noChangeAspect="1"/>
          </p:cNvPicPr>
          <p:nvPr/>
        </p:nvPicPr>
        <p:blipFill>
          <a:blip r:embed="rId3"/>
          <a:stretch>
            <a:fillRect/>
          </a:stretch>
        </p:blipFill>
        <p:spPr>
          <a:xfrm flipV="1">
            <a:off x="1756569" y="3352801"/>
            <a:ext cx="3164254" cy="1041400"/>
          </a:xfrm>
          <a:prstGeom prst="rect">
            <a:avLst/>
          </a:prstGeom>
        </p:spPr>
      </p:pic>
      <p:pic>
        <p:nvPicPr>
          <p:cNvPr id="7" name="Picture 6">
            <a:extLst>
              <a:ext uri="{FF2B5EF4-FFF2-40B4-BE49-F238E27FC236}">
                <a16:creationId xmlns:a16="http://schemas.microsoft.com/office/drawing/2014/main" id="{B411C7C1-3ADB-CB48-8F04-5B891A3DA69F}"/>
              </a:ext>
            </a:extLst>
          </p:cNvPr>
          <p:cNvPicPr>
            <a:picLocks noChangeAspect="1"/>
          </p:cNvPicPr>
          <p:nvPr/>
        </p:nvPicPr>
        <p:blipFill>
          <a:blip r:embed="rId4"/>
          <a:stretch>
            <a:fillRect/>
          </a:stretch>
        </p:blipFill>
        <p:spPr>
          <a:xfrm flipH="1">
            <a:off x="7467600" y="3352800"/>
            <a:ext cx="3098800" cy="1175567"/>
          </a:xfrm>
          <a:prstGeom prst="rect">
            <a:avLst/>
          </a:prstGeom>
        </p:spPr>
      </p:pic>
      <p:sp>
        <p:nvSpPr>
          <p:cNvPr id="11" name="Rounded Rectangle 10">
            <a:extLst>
              <a:ext uri="{FF2B5EF4-FFF2-40B4-BE49-F238E27FC236}">
                <a16:creationId xmlns:a16="http://schemas.microsoft.com/office/drawing/2014/main" id="{F9AF1B49-0FCB-FB49-98BB-5CD9BCAF33FE}"/>
              </a:ext>
            </a:extLst>
          </p:cNvPr>
          <p:cNvSpPr/>
          <p:nvPr/>
        </p:nvSpPr>
        <p:spPr bwMode="auto">
          <a:xfrm>
            <a:off x="8559800" y="2186543"/>
            <a:ext cx="914400" cy="898072"/>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a:t>
            </a:r>
          </a:p>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2</a:t>
            </a:r>
          </a:p>
        </p:txBody>
      </p:sp>
      <p:sp>
        <p:nvSpPr>
          <p:cNvPr id="12" name="Rounded Rectangle 11">
            <a:extLst>
              <a:ext uri="{FF2B5EF4-FFF2-40B4-BE49-F238E27FC236}">
                <a16:creationId xmlns:a16="http://schemas.microsoft.com/office/drawing/2014/main" id="{2550BFEB-A0A6-3E47-9250-BF7C24F9E882}"/>
              </a:ext>
            </a:extLst>
          </p:cNvPr>
          <p:cNvSpPr/>
          <p:nvPr/>
        </p:nvSpPr>
        <p:spPr bwMode="auto">
          <a:xfrm>
            <a:off x="2881496" y="2186543"/>
            <a:ext cx="914400" cy="898072"/>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a:t>
            </a:r>
          </a:p>
          <a:p>
            <a:pPr marL="0" marR="0" indent="0" algn="ctr" defTabSz="914400" rtl="0" eaLnBrk="1" fontAlgn="base" latinLnBrk="0" hangingPunct="1">
              <a:lnSpc>
                <a:spcPct val="90000"/>
              </a:lnSpc>
              <a:spcBef>
                <a:spcPct val="0"/>
              </a:spcBef>
              <a:spcAft>
                <a:spcPct val="0"/>
              </a:spcAft>
              <a:buClrTx/>
              <a:buSzTx/>
              <a:buFontTx/>
              <a:buNone/>
              <a:tabLst/>
            </a:pPr>
            <a:r>
              <a:rPr lang="en-US" b="1" dirty="0">
                <a:latin typeface="HelvNeue Light for IBM" pitchFamily="34" charset="0"/>
              </a:rPr>
              <a:t>1</a:t>
            </a:r>
            <a:endParaRPr kumimoji="0" lang="en-US" b="1" i="0" u="none" strike="noStrike" cap="none" normalizeH="0" baseline="0" dirty="0">
              <a:ln>
                <a:noFill/>
              </a:ln>
              <a:solidFill>
                <a:schemeClr val="tx1"/>
              </a:solidFill>
              <a:effectLst/>
              <a:latin typeface="HelvNeue Light for IBM" pitchFamily="34" charset="0"/>
            </a:endParaRPr>
          </a:p>
        </p:txBody>
      </p:sp>
    </p:spTree>
    <p:extLst>
      <p:ext uri="{BB962C8B-B14F-4D97-AF65-F5344CB8AC3E}">
        <p14:creationId xmlns:p14="http://schemas.microsoft.com/office/powerpoint/2010/main" val="3689920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F977D-FB6A-8D4B-A754-5C205ABF874C}"/>
              </a:ext>
            </a:extLst>
          </p:cNvPr>
          <p:cNvSpPr>
            <a:spLocks noGrp="1"/>
          </p:cNvSpPr>
          <p:nvPr>
            <p:ph type="title"/>
          </p:nvPr>
        </p:nvSpPr>
        <p:spPr/>
        <p:txBody>
          <a:bodyPr/>
          <a:lstStyle/>
          <a:p>
            <a:r>
              <a:rPr lang="en-US" dirty="0"/>
              <a:t>Agenda</a:t>
            </a:r>
          </a:p>
        </p:txBody>
      </p:sp>
      <p:pic>
        <p:nvPicPr>
          <p:cNvPr id="5" name="Picture 4">
            <a:extLst>
              <a:ext uri="{FF2B5EF4-FFF2-40B4-BE49-F238E27FC236}">
                <a16:creationId xmlns:a16="http://schemas.microsoft.com/office/drawing/2014/main" id="{7964576A-C5FB-634A-9526-017F8C8E8D71}"/>
              </a:ext>
            </a:extLst>
          </p:cNvPr>
          <p:cNvPicPr>
            <a:picLocks noChangeAspect="1"/>
          </p:cNvPicPr>
          <p:nvPr/>
        </p:nvPicPr>
        <p:blipFill>
          <a:blip r:embed="rId3"/>
          <a:stretch>
            <a:fillRect/>
          </a:stretch>
        </p:blipFill>
        <p:spPr>
          <a:xfrm>
            <a:off x="5334000" y="760503"/>
            <a:ext cx="6131093" cy="5456474"/>
          </a:xfrm>
          <a:prstGeom prst="rect">
            <a:avLst/>
          </a:prstGeom>
        </p:spPr>
      </p:pic>
      <p:sp>
        <p:nvSpPr>
          <p:cNvPr id="4" name="Text Placeholder 3">
            <a:extLst>
              <a:ext uri="{FF2B5EF4-FFF2-40B4-BE49-F238E27FC236}">
                <a16:creationId xmlns:a16="http://schemas.microsoft.com/office/drawing/2014/main" id="{630C3E41-49E8-5E41-9028-C0FD18821883}"/>
              </a:ext>
            </a:extLst>
          </p:cNvPr>
          <p:cNvSpPr>
            <a:spLocks noGrp="1"/>
          </p:cNvSpPr>
          <p:nvPr>
            <p:ph type="body" sz="quarter" idx="13"/>
          </p:nvPr>
        </p:nvSpPr>
        <p:spPr>
          <a:xfrm>
            <a:off x="438911" y="1676400"/>
            <a:ext cx="4557955" cy="4114800"/>
          </a:xfrm>
        </p:spPr>
        <p:txBody>
          <a:bodyPr/>
          <a:lstStyle/>
          <a:p>
            <a:pPr marL="342900" indent="-342900">
              <a:buFont typeface="Arial" panose="020B0604020202020204" pitchFamily="34" charset="0"/>
              <a:buChar char="•"/>
            </a:pPr>
            <a:r>
              <a:rPr lang="en-US" b="1" dirty="0"/>
              <a:t>Common Production Issues</a:t>
            </a:r>
          </a:p>
          <a:p>
            <a:pPr marL="747174" lvl="1" indent="-342900"/>
            <a:endParaRPr lang="en-US" b="1" dirty="0"/>
          </a:p>
          <a:p>
            <a:pPr marL="342900" indent="-342900">
              <a:buFont typeface="Arial" panose="020B0604020202020204" pitchFamily="34" charset="0"/>
              <a:buChar char="•"/>
            </a:pPr>
            <a:r>
              <a:rPr lang="en-US" b="1" dirty="0"/>
              <a:t>Basics of </a:t>
            </a:r>
            <a:r>
              <a:rPr lang="en-US" b="1" dirty="0" err="1"/>
              <a:t>Istio</a:t>
            </a:r>
            <a:endParaRPr lang="en-US" b="1" dirty="0"/>
          </a:p>
          <a:p>
            <a:pPr marL="747174" lvl="1" indent="-342900"/>
            <a:endParaRPr lang="en-US" b="1" dirty="0"/>
          </a:p>
          <a:p>
            <a:pPr marL="342900" indent="-342900">
              <a:buFont typeface="Arial" panose="020B0604020202020204" pitchFamily="34" charset="0"/>
              <a:buChar char="•"/>
            </a:pPr>
            <a:r>
              <a:rPr lang="en-US" b="1" dirty="0"/>
              <a:t>Key </a:t>
            </a:r>
            <a:r>
              <a:rPr lang="en-US" b="1" dirty="0" err="1"/>
              <a:t>Istio</a:t>
            </a:r>
            <a:r>
              <a:rPr lang="en-US" b="1" dirty="0"/>
              <a:t> features &amp; demos</a:t>
            </a:r>
          </a:p>
          <a:p>
            <a:endParaRPr lang="en-US" b="1" dirty="0"/>
          </a:p>
        </p:txBody>
      </p:sp>
    </p:spTree>
    <p:extLst>
      <p:ext uri="{BB962C8B-B14F-4D97-AF65-F5344CB8AC3E}">
        <p14:creationId xmlns:p14="http://schemas.microsoft.com/office/powerpoint/2010/main" val="321831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AFA5-8BF0-7544-A293-9FE8AA76C6C5}"/>
              </a:ext>
            </a:extLst>
          </p:cNvPr>
          <p:cNvSpPr>
            <a:spLocks noGrp="1"/>
          </p:cNvSpPr>
          <p:nvPr>
            <p:ph type="title"/>
          </p:nvPr>
        </p:nvSpPr>
        <p:spPr/>
        <p:txBody>
          <a:bodyPr/>
          <a:lstStyle/>
          <a:p>
            <a:r>
              <a:rPr lang="en-US" dirty="0" err="1"/>
              <a:t>Istio</a:t>
            </a:r>
            <a:r>
              <a:rPr lang="en-US" dirty="0"/>
              <a:t> &amp; </a:t>
            </a:r>
            <a:r>
              <a:rPr lang="en-US" dirty="0" err="1"/>
              <a:t>Spiffe</a:t>
            </a:r>
            <a:endParaRPr lang="en-US" dirty="0"/>
          </a:p>
        </p:txBody>
      </p:sp>
      <p:sp>
        <p:nvSpPr>
          <p:cNvPr id="14" name="Rounded Rectangle 13">
            <a:extLst>
              <a:ext uri="{FF2B5EF4-FFF2-40B4-BE49-F238E27FC236}">
                <a16:creationId xmlns:a16="http://schemas.microsoft.com/office/drawing/2014/main" id="{A3346A8A-5E55-D442-B790-B4199E1FDEBD}"/>
              </a:ext>
            </a:extLst>
          </p:cNvPr>
          <p:cNvSpPr/>
          <p:nvPr/>
        </p:nvSpPr>
        <p:spPr bwMode="auto">
          <a:xfrm>
            <a:off x="923544" y="1639563"/>
            <a:ext cx="1972612" cy="2780037"/>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 1</a:t>
            </a:r>
          </a:p>
        </p:txBody>
      </p:sp>
      <p:sp>
        <p:nvSpPr>
          <p:cNvPr id="16" name="Rounded Rectangle 15">
            <a:extLst>
              <a:ext uri="{FF2B5EF4-FFF2-40B4-BE49-F238E27FC236}">
                <a16:creationId xmlns:a16="http://schemas.microsoft.com/office/drawing/2014/main" id="{3A9C21E7-2F6E-B446-ABF5-E4B39BF49EBA}"/>
              </a:ext>
            </a:extLst>
          </p:cNvPr>
          <p:cNvSpPr/>
          <p:nvPr/>
        </p:nvSpPr>
        <p:spPr bwMode="auto">
          <a:xfrm>
            <a:off x="9372600" y="1639564"/>
            <a:ext cx="1972612" cy="2780036"/>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 2</a:t>
            </a:r>
          </a:p>
        </p:txBody>
      </p:sp>
      <p:sp>
        <p:nvSpPr>
          <p:cNvPr id="25" name="Rounded Rectangle 24">
            <a:extLst>
              <a:ext uri="{FF2B5EF4-FFF2-40B4-BE49-F238E27FC236}">
                <a16:creationId xmlns:a16="http://schemas.microsoft.com/office/drawing/2014/main" id="{57313C45-5220-6149-B51B-F17E2E1DBE96}"/>
              </a:ext>
            </a:extLst>
          </p:cNvPr>
          <p:cNvSpPr/>
          <p:nvPr/>
        </p:nvSpPr>
        <p:spPr bwMode="auto">
          <a:xfrm>
            <a:off x="4740792" y="5450113"/>
            <a:ext cx="2820192" cy="1179287"/>
          </a:xfrm>
          <a:prstGeom prst="roundRect">
            <a:avLst/>
          </a:prstGeom>
          <a:solidFill>
            <a:schemeClr val="accent3">
              <a:lumMod val="20000"/>
              <a:lumOff val="8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HelvNeue Light for IBM" pitchFamily="34" charset="0"/>
              </a:rPr>
              <a:t>Istio</a:t>
            </a:r>
            <a:r>
              <a:rPr kumimoji="0" lang="en-US" sz="2400" b="1" i="0" u="none" strike="noStrike" cap="none" normalizeH="0" baseline="0" dirty="0">
                <a:ln>
                  <a:noFill/>
                </a:ln>
                <a:solidFill>
                  <a:schemeClr val="tx1"/>
                </a:solidFill>
                <a:effectLst/>
                <a:latin typeface="HelvNeue Light for IBM" pitchFamily="34" charset="0"/>
              </a:rPr>
              <a:t> Certificate Authority</a:t>
            </a:r>
          </a:p>
        </p:txBody>
      </p:sp>
      <p:cxnSp>
        <p:nvCxnSpPr>
          <p:cNvPr id="26" name="Straight Arrow Connector 21">
            <a:extLst>
              <a:ext uri="{FF2B5EF4-FFF2-40B4-BE49-F238E27FC236}">
                <a16:creationId xmlns:a16="http://schemas.microsoft.com/office/drawing/2014/main" id="{0F3E5C41-0825-9741-910C-4AA86BD65971}"/>
              </a:ext>
            </a:extLst>
          </p:cNvPr>
          <p:cNvCxnSpPr>
            <a:cxnSpLocks/>
            <a:stCxn id="14" idx="2"/>
            <a:endCxn id="25" idx="1"/>
          </p:cNvCxnSpPr>
          <p:nvPr/>
        </p:nvCxnSpPr>
        <p:spPr bwMode="auto">
          <a:xfrm rot="16200000" flipH="1">
            <a:off x="2515243" y="3814207"/>
            <a:ext cx="1620157" cy="2830942"/>
          </a:xfrm>
          <a:prstGeom prst="curvedConnector2">
            <a:avLst/>
          </a:prstGeom>
          <a:noFill/>
          <a:ln w="38100" cap="flat" cmpd="sng" algn="ctr">
            <a:solidFill>
              <a:schemeClr val="accent3">
                <a:lumMod val="60000"/>
                <a:lumOff val="40000"/>
              </a:schemeClr>
            </a:solidFill>
            <a:prstDash val="solid"/>
            <a:round/>
            <a:headEnd type="stealth" w="lg" len="lg"/>
            <a:tailEnd type="none" w="lg" len="lg"/>
          </a:ln>
          <a:effectLst/>
        </p:spPr>
      </p:cxnSp>
      <p:cxnSp>
        <p:nvCxnSpPr>
          <p:cNvPr id="33" name="Straight Arrow Connector 21">
            <a:extLst>
              <a:ext uri="{FF2B5EF4-FFF2-40B4-BE49-F238E27FC236}">
                <a16:creationId xmlns:a16="http://schemas.microsoft.com/office/drawing/2014/main" id="{DF27613C-D083-7645-A1DC-B7E32D82DA67}"/>
              </a:ext>
            </a:extLst>
          </p:cNvPr>
          <p:cNvCxnSpPr>
            <a:cxnSpLocks/>
            <a:stCxn id="16" idx="2"/>
            <a:endCxn id="25" idx="3"/>
          </p:cNvCxnSpPr>
          <p:nvPr/>
        </p:nvCxnSpPr>
        <p:spPr bwMode="auto">
          <a:xfrm rot="5400000">
            <a:off x="8149867" y="3830717"/>
            <a:ext cx="1620157" cy="2797922"/>
          </a:xfrm>
          <a:prstGeom prst="curvedConnector2">
            <a:avLst/>
          </a:prstGeom>
          <a:noFill/>
          <a:ln w="38100" cap="flat" cmpd="sng" algn="ctr">
            <a:solidFill>
              <a:schemeClr val="accent3">
                <a:lumMod val="60000"/>
                <a:lumOff val="40000"/>
              </a:schemeClr>
            </a:solidFill>
            <a:prstDash val="solid"/>
            <a:round/>
            <a:headEnd type="stealth" w="lg" len="lg"/>
            <a:tailEnd type="none" w="lg" len="lg"/>
          </a:ln>
          <a:effectLst/>
        </p:spPr>
      </p:cxnSp>
      <p:sp>
        <p:nvSpPr>
          <p:cNvPr id="36" name="Rounded Rectangular Callout 35">
            <a:extLst>
              <a:ext uri="{FF2B5EF4-FFF2-40B4-BE49-F238E27FC236}">
                <a16:creationId xmlns:a16="http://schemas.microsoft.com/office/drawing/2014/main" id="{8F36274D-EA0C-5749-BDF6-B0FB47563DE4}"/>
              </a:ext>
            </a:extLst>
          </p:cNvPr>
          <p:cNvSpPr/>
          <p:nvPr/>
        </p:nvSpPr>
        <p:spPr bwMode="auto">
          <a:xfrm>
            <a:off x="3299624" y="2667000"/>
            <a:ext cx="5082376" cy="725393"/>
          </a:xfrm>
          <a:prstGeom prst="wedgeRoundRectCallout">
            <a:avLst>
              <a:gd name="adj1" fmla="val -75135"/>
              <a:gd name="adj2" fmla="val 162292"/>
              <a:gd name="adj3" fmla="val 16667"/>
            </a:avLst>
          </a:prstGeom>
          <a:solidFill>
            <a:srgbClr val="D8EBD3"/>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SAN: "</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spiffe</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myorg.com</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/ns/prod/</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sa</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/foo"</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Namespace: </a:t>
            </a:r>
            <a:r>
              <a:rPr lang="en-US" sz="1600" b="1" dirty="0">
                <a:latin typeface="Courier" pitchFamily="2" charset="0"/>
                <a:cs typeface="Consolas" panose="020B0609020204030204" pitchFamily="49" charset="0"/>
              </a:rPr>
              <a:t>prod</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Service account: </a:t>
            </a:r>
            <a:r>
              <a:rPr lang="en-US" sz="1600" b="1" dirty="0">
                <a:latin typeface="Courier" pitchFamily="2" charset="0"/>
                <a:cs typeface="Consolas" panose="020B0609020204030204" pitchFamily="49" charset="0"/>
              </a:rPr>
              <a:t>foo</a:t>
            </a:r>
          </a:p>
        </p:txBody>
      </p:sp>
      <p:sp>
        <p:nvSpPr>
          <p:cNvPr id="37" name="Rounded Rectangular Callout 36">
            <a:extLst>
              <a:ext uri="{FF2B5EF4-FFF2-40B4-BE49-F238E27FC236}">
                <a16:creationId xmlns:a16="http://schemas.microsoft.com/office/drawing/2014/main" id="{A2C6851F-F06B-7E43-9346-2EC26AAF212D}"/>
              </a:ext>
            </a:extLst>
          </p:cNvPr>
          <p:cNvSpPr/>
          <p:nvPr/>
        </p:nvSpPr>
        <p:spPr bwMode="auto">
          <a:xfrm>
            <a:off x="4038600" y="3886200"/>
            <a:ext cx="5082376" cy="725393"/>
          </a:xfrm>
          <a:prstGeom prst="wedgeRoundRectCallout">
            <a:avLst>
              <a:gd name="adj1" fmla="val 71478"/>
              <a:gd name="adj2" fmla="val 11519"/>
              <a:gd name="adj3" fmla="val 16667"/>
            </a:avLst>
          </a:prstGeom>
          <a:solidFill>
            <a:srgbClr val="D8EBD3"/>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SAN: "</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spiffe</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myorg.com</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/ns/prod/</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sa</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/bar"</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Namespace: </a:t>
            </a:r>
            <a:r>
              <a:rPr lang="en-US" sz="1600" b="1" dirty="0">
                <a:latin typeface="Courier" pitchFamily="2" charset="0"/>
                <a:cs typeface="Consolas" panose="020B0609020204030204" pitchFamily="49" charset="0"/>
              </a:rPr>
              <a:t>prod</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Service account: </a:t>
            </a:r>
            <a:r>
              <a:rPr lang="en-US" sz="1600" b="1" dirty="0">
                <a:latin typeface="Courier" pitchFamily="2" charset="0"/>
                <a:cs typeface="Consolas" panose="020B0609020204030204" pitchFamily="49" charset="0"/>
              </a:rPr>
              <a:t>bar</a:t>
            </a:r>
          </a:p>
        </p:txBody>
      </p:sp>
      <p:sp>
        <p:nvSpPr>
          <p:cNvPr id="38" name="TextBox 37">
            <a:extLst>
              <a:ext uri="{FF2B5EF4-FFF2-40B4-BE49-F238E27FC236}">
                <a16:creationId xmlns:a16="http://schemas.microsoft.com/office/drawing/2014/main" id="{C5589BA1-10C4-9A46-8D68-D5014EE1B7A5}"/>
              </a:ext>
            </a:extLst>
          </p:cNvPr>
          <p:cNvSpPr txBox="1"/>
          <p:nvPr/>
        </p:nvSpPr>
        <p:spPr>
          <a:xfrm>
            <a:off x="1222703" y="5626693"/>
            <a:ext cx="2531784" cy="584775"/>
          </a:xfrm>
          <a:prstGeom prst="rect">
            <a:avLst/>
          </a:prstGeom>
          <a:noFill/>
        </p:spPr>
        <p:txBody>
          <a:bodyPr wrap="square" rtlCol="0">
            <a:spAutoFit/>
          </a:bodyPr>
          <a:lstStyle/>
          <a:p>
            <a:pPr algn="ctr"/>
            <a:r>
              <a:rPr lang="en-US" sz="1600" b="1" dirty="0">
                <a:solidFill>
                  <a:schemeClr val="tx1"/>
                </a:solidFill>
              </a:rPr>
              <a:t>Issue &amp;</a:t>
            </a:r>
          </a:p>
          <a:p>
            <a:pPr algn="ctr"/>
            <a:r>
              <a:rPr lang="en-US" sz="1600" b="1" dirty="0">
                <a:solidFill>
                  <a:schemeClr val="tx1"/>
                </a:solidFill>
              </a:rPr>
              <a:t>Mount Keys</a:t>
            </a:r>
          </a:p>
        </p:txBody>
      </p:sp>
      <p:sp>
        <p:nvSpPr>
          <p:cNvPr id="39" name="TextBox 38">
            <a:extLst>
              <a:ext uri="{FF2B5EF4-FFF2-40B4-BE49-F238E27FC236}">
                <a16:creationId xmlns:a16="http://schemas.microsoft.com/office/drawing/2014/main" id="{7C62D017-9ADE-8A41-86C2-2314931D134F}"/>
              </a:ext>
            </a:extLst>
          </p:cNvPr>
          <p:cNvSpPr txBox="1"/>
          <p:nvPr/>
        </p:nvSpPr>
        <p:spPr>
          <a:xfrm>
            <a:off x="8609621" y="5626693"/>
            <a:ext cx="2531784" cy="584775"/>
          </a:xfrm>
          <a:prstGeom prst="rect">
            <a:avLst/>
          </a:prstGeom>
          <a:noFill/>
        </p:spPr>
        <p:txBody>
          <a:bodyPr wrap="square" rtlCol="0">
            <a:spAutoFit/>
          </a:bodyPr>
          <a:lstStyle/>
          <a:p>
            <a:pPr algn="ctr"/>
            <a:r>
              <a:rPr lang="en-US" sz="1600" b="1" dirty="0">
                <a:solidFill>
                  <a:schemeClr val="tx1"/>
                </a:solidFill>
              </a:rPr>
              <a:t>Issue &amp;</a:t>
            </a:r>
          </a:p>
          <a:p>
            <a:pPr algn="ctr"/>
            <a:r>
              <a:rPr lang="en-US" sz="1600" b="1" dirty="0">
                <a:solidFill>
                  <a:schemeClr val="tx1"/>
                </a:solidFill>
              </a:rPr>
              <a:t>Mount Keys</a:t>
            </a:r>
          </a:p>
        </p:txBody>
      </p:sp>
    </p:spTree>
    <p:extLst>
      <p:ext uri="{BB962C8B-B14F-4D97-AF65-F5344CB8AC3E}">
        <p14:creationId xmlns:p14="http://schemas.microsoft.com/office/powerpoint/2010/main" val="3515642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AFA5-8BF0-7544-A293-9FE8AA76C6C5}"/>
              </a:ext>
            </a:extLst>
          </p:cNvPr>
          <p:cNvSpPr>
            <a:spLocks noGrp="1"/>
          </p:cNvSpPr>
          <p:nvPr>
            <p:ph type="title"/>
          </p:nvPr>
        </p:nvSpPr>
        <p:spPr/>
        <p:txBody>
          <a:bodyPr/>
          <a:lstStyle/>
          <a:p>
            <a:r>
              <a:rPr lang="en-US" dirty="0" err="1"/>
              <a:t>Istio</a:t>
            </a:r>
            <a:r>
              <a:rPr lang="en-US" dirty="0"/>
              <a:t> &amp; </a:t>
            </a:r>
            <a:r>
              <a:rPr lang="en-US" dirty="0" err="1"/>
              <a:t>Spiffe</a:t>
            </a:r>
            <a:endParaRPr lang="en-US" dirty="0"/>
          </a:p>
        </p:txBody>
      </p:sp>
      <p:sp>
        <p:nvSpPr>
          <p:cNvPr id="14" name="Rounded Rectangle 13">
            <a:extLst>
              <a:ext uri="{FF2B5EF4-FFF2-40B4-BE49-F238E27FC236}">
                <a16:creationId xmlns:a16="http://schemas.microsoft.com/office/drawing/2014/main" id="{A3346A8A-5E55-D442-B790-B4199E1FDEBD}"/>
              </a:ext>
            </a:extLst>
          </p:cNvPr>
          <p:cNvSpPr/>
          <p:nvPr/>
        </p:nvSpPr>
        <p:spPr bwMode="auto">
          <a:xfrm>
            <a:off x="923544" y="1639563"/>
            <a:ext cx="1972612" cy="2780037"/>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 1</a:t>
            </a:r>
          </a:p>
        </p:txBody>
      </p:sp>
      <p:sp>
        <p:nvSpPr>
          <p:cNvPr id="16" name="Rounded Rectangle 15">
            <a:extLst>
              <a:ext uri="{FF2B5EF4-FFF2-40B4-BE49-F238E27FC236}">
                <a16:creationId xmlns:a16="http://schemas.microsoft.com/office/drawing/2014/main" id="{3A9C21E7-2F6E-B446-ABF5-E4B39BF49EBA}"/>
              </a:ext>
            </a:extLst>
          </p:cNvPr>
          <p:cNvSpPr/>
          <p:nvPr/>
        </p:nvSpPr>
        <p:spPr bwMode="auto">
          <a:xfrm>
            <a:off x="9372600" y="1639564"/>
            <a:ext cx="1972612" cy="2780036"/>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 2</a:t>
            </a:r>
          </a:p>
        </p:txBody>
      </p:sp>
      <p:sp>
        <p:nvSpPr>
          <p:cNvPr id="36" name="Rounded Rectangular Callout 35">
            <a:extLst>
              <a:ext uri="{FF2B5EF4-FFF2-40B4-BE49-F238E27FC236}">
                <a16:creationId xmlns:a16="http://schemas.microsoft.com/office/drawing/2014/main" id="{8F36274D-EA0C-5749-BDF6-B0FB47563DE4}"/>
              </a:ext>
            </a:extLst>
          </p:cNvPr>
          <p:cNvSpPr/>
          <p:nvPr/>
        </p:nvSpPr>
        <p:spPr bwMode="auto">
          <a:xfrm>
            <a:off x="152400" y="4604396"/>
            <a:ext cx="5082376" cy="725393"/>
          </a:xfrm>
          <a:prstGeom prst="wedgeRoundRectCallout">
            <a:avLst>
              <a:gd name="adj1" fmla="val 6003"/>
              <a:gd name="adj2" fmla="val -126895"/>
              <a:gd name="adj3" fmla="val 16667"/>
            </a:avLst>
          </a:prstGeom>
          <a:solidFill>
            <a:srgbClr val="D8EBD3"/>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SAN: "</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spiffe</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myorg.com</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/ns/prod/</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sa</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/foo"</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Namespace: </a:t>
            </a:r>
            <a:r>
              <a:rPr lang="en-US" sz="1600" b="1" dirty="0">
                <a:latin typeface="Courier" pitchFamily="2" charset="0"/>
                <a:cs typeface="Consolas" panose="020B0609020204030204" pitchFamily="49" charset="0"/>
              </a:rPr>
              <a:t>prod</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Service account: </a:t>
            </a:r>
            <a:r>
              <a:rPr lang="en-US" sz="1600" b="1" dirty="0">
                <a:latin typeface="Courier" pitchFamily="2" charset="0"/>
                <a:cs typeface="Consolas" panose="020B0609020204030204" pitchFamily="49" charset="0"/>
              </a:rPr>
              <a:t>foo</a:t>
            </a:r>
          </a:p>
        </p:txBody>
      </p:sp>
      <p:sp>
        <p:nvSpPr>
          <p:cNvPr id="37" name="Rounded Rectangular Callout 36">
            <a:extLst>
              <a:ext uri="{FF2B5EF4-FFF2-40B4-BE49-F238E27FC236}">
                <a16:creationId xmlns:a16="http://schemas.microsoft.com/office/drawing/2014/main" id="{A2C6851F-F06B-7E43-9346-2EC26AAF212D}"/>
              </a:ext>
            </a:extLst>
          </p:cNvPr>
          <p:cNvSpPr/>
          <p:nvPr/>
        </p:nvSpPr>
        <p:spPr bwMode="auto">
          <a:xfrm>
            <a:off x="6957224" y="4632648"/>
            <a:ext cx="5082376" cy="725393"/>
          </a:xfrm>
          <a:prstGeom prst="wedgeRoundRectCallout">
            <a:avLst>
              <a:gd name="adj1" fmla="val -4721"/>
              <a:gd name="adj2" fmla="val -139254"/>
              <a:gd name="adj3" fmla="val 16667"/>
            </a:avLst>
          </a:prstGeom>
          <a:solidFill>
            <a:srgbClr val="D8EBD3"/>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SAN: "</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spiffe</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myorg.com</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/ns/prod/</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sa</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/bar"</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Namespace: </a:t>
            </a:r>
            <a:r>
              <a:rPr lang="en-US" sz="1600" b="1" dirty="0">
                <a:latin typeface="Courier" pitchFamily="2" charset="0"/>
                <a:cs typeface="Consolas" panose="020B0609020204030204" pitchFamily="49" charset="0"/>
              </a:rPr>
              <a:t>prod</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Service account: </a:t>
            </a:r>
            <a:r>
              <a:rPr lang="en-US" sz="1600" b="1" dirty="0">
                <a:latin typeface="Courier" pitchFamily="2" charset="0"/>
                <a:cs typeface="Consolas" panose="020B0609020204030204" pitchFamily="49" charset="0"/>
              </a:rPr>
              <a:t>bar</a:t>
            </a:r>
          </a:p>
        </p:txBody>
      </p:sp>
      <p:sp>
        <p:nvSpPr>
          <p:cNvPr id="12" name="Rounded Rectangle 11">
            <a:extLst>
              <a:ext uri="{FF2B5EF4-FFF2-40B4-BE49-F238E27FC236}">
                <a16:creationId xmlns:a16="http://schemas.microsoft.com/office/drawing/2014/main" id="{E562082B-B062-744B-B26B-C47801C64FB6}"/>
              </a:ext>
            </a:extLst>
          </p:cNvPr>
          <p:cNvSpPr/>
          <p:nvPr/>
        </p:nvSpPr>
        <p:spPr bwMode="auto">
          <a:xfrm>
            <a:off x="4740792" y="5450113"/>
            <a:ext cx="2820192" cy="1179287"/>
          </a:xfrm>
          <a:prstGeom prst="roundRect">
            <a:avLst/>
          </a:prstGeom>
          <a:solidFill>
            <a:schemeClr val="accent3">
              <a:lumMod val="20000"/>
              <a:lumOff val="8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HelvNeue Light for IBM" pitchFamily="34" charset="0"/>
              </a:rPr>
              <a:t>Istio</a:t>
            </a:r>
            <a:r>
              <a:rPr kumimoji="0" lang="en-US" sz="2400" b="1" i="0" u="none" strike="noStrike" cap="none" normalizeH="0" baseline="0" dirty="0">
                <a:ln>
                  <a:noFill/>
                </a:ln>
                <a:solidFill>
                  <a:schemeClr val="tx1"/>
                </a:solidFill>
                <a:effectLst/>
                <a:latin typeface="HelvNeue Light for IBM" pitchFamily="34" charset="0"/>
              </a:rPr>
              <a:t> Certificate Authority</a:t>
            </a:r>
          </a:p>
        </p:txBody>
      </p:sp>
      <p:cxnSp>
        <p:nvCxnSpPr>
          <p:cNvPr id="13" name="Straight Arrow Connector 12">
            <a:extLst>
              <a:ext uri="{FF2B5EF4-FFF2-40B4-BE49-F238E27FC236}">
                <a16:creationId xmlns:a16="http://schemas.microsoft.com/office/drawing/2014/main" id="{01849D1F-0654-F64B-A1E3-D0EFB78A7CA0}"/>
              </a:ext>
            </a:extLst>
          </p:cNvPr>
          <p:cNvCxnSpPr>
            <a:cxnSpLocks/>
            <a:stCxn id="14" idx="3"/>
            <a:endCxn id="16" idx="1"/>
          </p:cNvCxnSpPr>
          <p:nvPr/>
        </p:nvCxnSpPr>
        <p:spPr bwMode="auto">
          <a:xfrm>
            <a:off x="2896156" y="3029582"/>
            <a:ext cx="6476444" cy="0"/>
          </a:xfrm>
          <a:prstGeom prst="straightConnector1">
            <a:avLst/>
          </a:prstGeom>
          <a:noFill/>
          <a:ln w="38100" cap="flat" cmpd="sng" algn="ctr">
            <a:solidFill>
              <a:schemeClr val="tx2"/>
            </a:solidFill>
            <a:prstDash val="solid"/>
            <a:round/>
            <a:headEnd type="none" w="med" len="med"/>
            <a:tailEnd type="stealth" w="lg" len="lg"/>
          </a:ln>
          <a:effectLst/>
        </p:spPr>
      </p:cxnSp>
      <p:pic>
        <p:nvPicPr>
          <p:cNvPr id="17" name="Picture 16">
            <a:extLst>
              <a:ext uri="{FF2B5EF4-FFF2-40B4-BE49-F238E27FC236}">
                <a16:creationId xmlns:a16="http://schemas.microsoft.com/office/drawing/2014/main" id="{F2F58C43-37EA-0B49-9A58-4F16D67D85CC}"/>
              </a:ext>
            </a:extLst>
          </p:cNvPr>
          <p:cNvPicPr>
            <a:picLocks noChangeAspect="1"/>
          </p:cNvPicPr>
          <p:nvPr/>
        </p:nvPicPr>
        <p:blipFill>
          <a:blip r:embed="rId3"/>
          <a:stretch>
            <a:fillRect/>
          </a:stretch>
        </p:blipFill>
        <p:spPr>
          <a:xfrm flipV="1">
            <a:off x="4660666" y="1892186"/>
            <a:ext cx="3164254" cy="1041400"/>
          </a:xfrm>
          <a:prstGeom prst="rect">
            <a:avLst/>
          </a:prstGeom>
        </p:spPr>
      </p:pic>
      <p:sp>
        <p:nvSpPr>
          <p:cNvPr id="18" name="TextBox 17">
            <a:extLst>
              <a:ext uri="{FF2B5EF4-FFF2-40B4-BE49-F238E27FC236}">
                <a16:creationId xmlns:a16="http://schemas.microsoft.com/office/drawing/2014/main" id="{66F790E6-1742-0E40-8D28-86CEE4723B57}"/>
              </a:ext>
            </a:extLst>
          </p:cNvPr>
          <p:cNvSpPr txBox="1"/>
          <p:nvPr/>
        </p:nvSpPr>
        <p:spPr>
          <a:xfrm>
            <a:off x="3785145" y="3173120"/>
            <a:ext cx="4915296" cy="400110"/>
          </a:xfrm>
          <a:prstGeom prst="rect">
            <a:avLst/>
          </a:prstGeom>
          <a:noFill/>
        </p:spPr>
        <p:txBody>
          <a:bodyPr wrap="square" rtlCol="0">
            <a:spAutoFit/>
          </a:bodyPr>
          <a:lstStyle/>
          <a:p>
            <a:pPr algn="ctr"/>
            <a:r>
              <a:rPr lang="en-US" sz="2000" b="1" dirty="0">
                <a:solidFill>
                  <a:schemeClr val="tx1"/>
                </a:solidFill>
              </a:rPr>
              <a:t>Mutual TLS &amp; Secure Naming</a:t>
            </a:r>
          </a:p>
        </p:txBody>
      </p:sp>
    </p:spTree>
    <p:extLst>
      <p:ext uri="{BB962C8B-B14F-4D97-AF65-F5344CB8AC3E}">
        <p14:creationId xmlns:p14="http://schemas.microsoft.com/office/powerpoint/2010/main" val="2455996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5F7E840F-00DC-EE46-BFE6-0BE6216AAB79}"/>
              </a:ext>
            </a:extLst>
          </p:cNvPr>
          <p:cNvSpPr/>
          <p:nvPr/>
        </p:nvSpPr>
        <p:spPr bwMode="auto">
          <a:xfrm>
            <a:off x="1676400" y="4953000"/>
            <a:ext cx="9067800" cy="1600200"/>
          </a:xfrm>
          <a:prstGeom prst="roundRect">
            <a:avLst/>
          </a:prstGeom>
          <a:solidFill>
            <a:schemeClr val="bg1">
              <a:lumMod val="95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b="1" i="0" u="none" strike="noStrike" cap="none" normalizeH="0" baseline="0" dirty="0" err="1">
                <a:ln>
                  <a:noFill/>
                </a:ln>
                <a:solidFill>
                  <a:schemeClr val="tx1"/>
                </a:solidFill>
                <a:effectLst/>
                <a:latin typeface="HelvNeue Light for IBM" pitchFamily="34" charset="0"/>
              </a:rPr>
              <a:t>Istio</a:t>
            </a:r>
            <a:r>
              <a:rPr kumimoji="0" lang="en-US" sz="2000" b="1" i="0" u="none" strike="noStrike" cap="none" normalizeH="0" baseline="0" dirty="0">
                <a:ln>
                  <a:noFill/>
                </a:ln>
                <a:solidFill>
                  <a:schemeClr val="tx1"/>
                </a:solidFill>
                <a:effectLst/>
                <a:latin typeface="HelvNeue Light for IBM" pitchFamily="34" charset="0"/>
              </a:rPr>
              <a:t> Control Plane</a:t>
            </a:r>
          </a:p>
        </p:txBody>
      </p:sp>
      <p:sp>
        <p:nvSpPr>
          <p:cNvPr id="4" name="Title 3">
            <a:extLst>
              <a:ext uri="{FF2B5EF4-FFF2-40B4-BE49-F238E27FC236}">
                <a16:creationId xmlns:a16="http://schemas.microsoft.com/office/drawing/2014/main" id="{7804C2C4-8EFD-C242-A3A8-4F3AEA5C460E}"/>
              </a:ext>
            </a:extLst>
          </p:cNvPr>
          <p:cNvSpPr>
            <a:spLocks noGrp="1"/>
          </p:cNvSpPr>
          <p:nvPr>
            <p:ph type="title"/>
          </p:nvPr>
        </p:nvSpPr>
        <p:spPr>
          <a:xfrm>
            <a:off x="377952" y="975361"/>
            <a:ext cx="11519296" cy="369397"/>
          </a:xfrm>
        </p:spPr>
        <p:txBody>
          <a:bodyPr/>
          <a:lstStyle/>
          <a:p>
            <a:r>
              <a:rPr lang="en-US" dirty="0"/>
              <a:t>Putting it all together</a:t>
            </a:r>
          </a:p>
        </p:txBody>
      </p:sp>
      <p:sp>
        <p:nvSpPr>
          <p:cNvPr id="8" name="Rounded Rectangle 7">
            <a:extLst>
              <a:ext uri="{FF2B5EF4-FFF2-40B4-BE49-F238E27FC236}">
                <a16:creationId xmlns:a16="http://schemas.microsoft.com/office/drawing/2014/main" id="{089B6D33-71BA-D949-A8DF-5CD13FFD5498}"/>
              </a:ext>
            </a:extLst>
          </p:cNvPr>
          <p:cNvSpPr/>
          <p:nvPr/>
        </p:nvSpPr>
        <p:spPr bwMode="auto">
          <a:xfrm>
            <a:off x="7788792" y="5257800"/>
            <a:ext cx="2820192" cy="838200"/>
          </a:xfrm>
          <a:prstGeom prst="roundRect">
            <a:avLst/>
          </a:prstGeom>
          <a:solidFill>
            <a:schemeClr val="accent3">
              <a:lumMod val="20000"/>
              <a:lumOff val="8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HelvNeue Light for IBM" pitchFamily="34" charset="0"/>
              </a:rPr>
              <a:t>Istio</a:t>
            </a:r>
            <a:r>
              <a:rPr kumimoji="0" lang="en-US" sz="2400" b="1" i="0" u="none" strike="noStrike" cap="none" normalizeH="0" baseline="0" dirty="0">
                <a:ln>
                  <a:noFill/>
                </a:ln>
                <a:solidFill>
                  <a:schemeClr val="tx1"/>
                </a:solidFill>
                <a:effectLst/>
                <a:latin typeface="HelvNeue Light for IBM" pitchFamily="34" charset="0"/>
              </a:rPr>
              <a:t> Certificate Authority</a:t>
            </a:r>
          </a:p>
        </p:txBody>
      </p:sp>
      <p:sp>
        <p:nvSpPr>
          <p:cNvPr id="9" name="Rounded Rectangle 8">
            <a:extLst>
              <a:ext uri="{FF2B5EF4-FFF2-40B4-BE49-F238E27FC236}">
                <a16:creationId xmlns:a16="http://schemas.microsoft.com/office/drawing/2014/main" id="{B7510603-E093-5347-96E7-AC342E052B9A}"/>
              </a:ext>
            </a:extLst>
          </p:cNvPr>
          <p:cNvSpPr/>
          <p:nvPr/>
        </p:nvSpPr>
        <p:spPr bwMode="auto">
          <a:xfrm>
            <a:off x="1812408" y="5257800"/>
            <a:ext cx="2820192" cy="838200"/>
          </a:xfrm>
          <a:prstGeom prst="roundRect">
            <a:avLst/>
          </a:prstGeom>
          <a:solidFill>
            <a:schemeClr val="tx2">
              <a:lumMod val="10000"/>
              <a:lumOff val="9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HelvNeue Light for IBM" pitchFamily="34" charset="0"/>
              </a:rPr>
              <a:t>Pilot</a:t>
            </a:r>
          </a:p>
        </p:txBody>
      </p:sp>
      <p:sp>
        <p:nvSpPr>
          <p:cNvPr id="10" name="Rounded Rectangle 9">
            <a:extLst>
              <a:ext uri="{FF2B5EF4-FFF2-40B4-BE49-F238E27FC236}">
                <a16:creationId xmlns:a16="http://schemas.microsoft.com/office/drawing/2014/main" id="{57E1C1E7-AFB4-D547-91C5-16ABA734EC12}"/>
              </a:ext>
            </a:extLst>
          </p:cNvPr>
          <p:cNvSpPr/>
          <p:nvPr/>
        </p:nvSpPr>
        <p:spPr bwMode="auto">
          <a:xfrm>
            <a:off x="4800600" y="5257800"/>
            <a:ext cx="2820192" cy="838200"/>
          </a:xfrm>
          <a:prstGeom prst="roundRect">
            <a:avLst/>
          </a:prstGeom>
          <a:solidFill>
            <a:schemeClr val="accent6">
              <a:lumMod val="20000"/>
              <a:lumOff val="8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HelvNeue Light for IBM" pitchFamily="34" charset="0"/>
              </a:rPr>
              <a:t>Mixer</a:t>
            </a:r>
          </a:p>
        </p:txBody>
      </p:sp>
      <p:sp>
        <p:nvSpPr>
          <p:cNvPr id="12" name="Rounded Rectangle 11">
            <a:extLst>
              <a:ext uri="{FF2B5EF4-FFF2-40B4-BE49-F238E27FC236}">
                <a16:creationId xmlns:a16="http://schemas.microsoft.com/office/drawing/2014/main" id="{4A591ABA-219F-CD48-A800-0BC01C85B5C5}"/>
              </a:ext>
            </a:extLst>
          </p:cNvPr>
          <p:cNvSpPr/>
          <p:nvPr/>
        </p:nvSpPr>
        <p:spPr bwMode="auto">
          <a:xfrm>
            <a:off x="923544" y="1715763"/>
            <a:ext cx="1972612" cy="2780037"/>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b="1" i="0" u="none" strike="noStrike" cap="none" normalizeH="0" baseline="0" dirty="0">
              <a:ln>
                <a:noFill/>
              </a:ln>
              <a:solidFill>
                <a:schemeClr val="tx1"/>
              </a:solidFill>
              <a:effectLst/>
              <a:latin typeface="HelvNeue Light for IBM" pitchFamily="34" charset="0"/>
            </a:endParaRPr>
          </a:p>
        </p:txBody>
      </p:sp>
      <p:sp>
        <p:nvSpPr>
          <p:cNvPr id="13" name="Rounded Rectangle 12">
            <a:extLst>
              <a:ext uri="{FF2B5EF4-FFF2-40B4-BE49-F238E27FC236}">
                <a16:creationId xmlns:a16="http://schemas.microsoft.com/office/drawing/2014/main" id="{E3E7BC4E-D17B-AF41-810C-F3D468EBD05A}"/>
              </a:ext>
            </a:extLst>
          </p:cNvPr>
          <p:cNvSpPr/>
          <p:nvPr/>
        </p:nvSpPr>
        <p:spPr bwMode="auto">
          <a:xfrm>
            <a:off x="1278660" y="2280194"/>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Service 1</a:t>
            </a:r>
          </a:p>
        </p:txBody>
      </p:sp>
      <p:sp>
        <p:nvSpPr>
          <p:cNvPr id="14" name="Rounded Rectangle 13">
            <a:extLst>
              <a:ext uri="{FF2B5EF4-FFF2-40B4-BE49-F238E27FC236}">
                <a16:creationId xmlns:a16="http://schemas.microsoft.com/office/drawing/2014/main" id="{97F6949C-3415-314B-B748-C691C2835B6C}"/>
              </a:ext>
            </a:extLst>
          </p:cNvPr>
          <p:cNvSpPr/>
          <p:nvPr/>
        </p:nvSpPr>
        <p:spPr bwMode="auto">
          <a:xfrm>
            <a:off x="9372600" y="1715764"/>
            <a:ext cx="1972612" cy="2780036"/>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b="1" i="0" u="none" strike="noStrike" cap="none" normalizeH="0" baseline="0" dirty="0">
              <a:ln>
                <a:noFill/>
              </a:ln>
              <a:solidFill>
                <a:schemeClr val="tx1"/>
              </a:solidFill>
              <a:effectLst/>
              <a:latin typeface="HelvNeue Light for IBM" pitchFamily="34" charset="0"/>
            </a:endParaRPr>
          </a:p>
        </p:txBody>
      </p:sp>
      <p:sp>
        <p:nvSpPr>
          <p:cNvPr id="15" name="Rounded Rectangle 14">
            <a:extLst>
              <a:ext uri="{FF2B5EF4-FFF2-40B4-BE49-F238E27FC236}">
                <a16:creationId xmlns:a16="http://schemas.microsoft.com/office/drawing/2014/main" id="{B62E8AEF-CD70-294F-AF1D-F2E52F2B5E1B}"/>
              </a:ext>
            </a:extLst>
          </p:cNvPr>
          <p:cNvSpPr/>
          <p:nvPr/>
        </p:nvSpPr>
        <p:spPr bwMode="auto">
          <a:xfrm>
            <a:off x="9727716" y="2280194"/>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Service 2</a:t>
            </a:r>
          </a:p>
        </p:txBody>
      </p:sp>
      <p:sp>
        <p:nvSpPr>
          <p:cNvPr id="16" name="Rounded Rectangle 15">
            <a:extLst>
              <a:ext uri="{FF2B5EF4-FFF2-40B4-BE49-F238E27FC236}">
                <a16:creationId xmlns:a16="http://schemas.microsoft.com/office/drawing/2014/main" id="{4AC13BB1-349E-7049-ABBE-35CEEAD4C707}"/>
              </a:ext>
            </a:extLst>
          </p:cNvPr>
          <p:cNvSpPr/>
          <p:nvPr/>
        </p:nvSpPr>
        <p:spPr bwMode="auto">
          <a:xfrm>
            <a:off x="1278660" y="3424573"/>
            <a:ext cx="1295400" cy="457200"/>
          </a:xfrm>
          <a:prstGeom prst="roundRect">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Envoy</a:t>
            </a:r>
          </a:p>
        </p:txBody>
      </p:sp>
      <p:sp>
        <p:nvSpPr>
          <p:cNvPr id="17" name="Rounded Rectangle 16">
            <a:extLst>
              <a:ext uri="{FF2B5EF4-FFF2-40B4-BE49-F238E27FC236}">
                <a16:creationId xmlns:a16="http://schemas.microsoft.com/office/drawing/2014/main" id="{016EEC8C-0EE7-E449-81BC-96FCE894489D}"/>
              </a:ext>
            </a:extLst>
          </p:cNvPr>
          <p:cNvSpPr/>
          <p:nvPr/>
        </p:nvSpPr>
        <p:spPr bwMode="auto">
          <a:xfrm>
            <a:off x="9727716" y="3424573"/>
            <a:ext cx="1295400" cy="457200"/>
          </a:xfrm>
          <a:prstGeom prst="roundRect">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Envoy</a:t>
            </a:r>
          </a:p>
        </p:txBody>
      </p:sp>
      <p:cxnSp>
        <p:nvCxnSpPr>
          <p:cNvPr id="18" name="Straight Arrow Connector 17">
            <a:extLst>
              <a:ext uri="{FF2B5EF4-FFF2-40B4-BE49-F238E27FC236}">
                <a16:creationId xmlns:a16="http://schemas.microsoft.com/office/drawing/2014/main" id="{088321E1-E7D6-644A-9AD2-E77368336766}"/>
              </a:ext>
            </a:extLst>
          </p:cNvPr>
          <p:cNvCxnSpPr>
            <a:cxnSpLocks/>
          </p:cNvCxnSpPr>
          <p:nvPr/>
        </p:nvCxnSpPr>
        <p:spPr bwMode="auto">
          <a:xfrm>
            <a:off x="1926360" y="2737394"/>
            <a:ext cx="0" cy="687179"/>
          </a:xfrm>
          <a:prstGeom prst="straightConnector1">
            <a:avLst/>
          </a:prstGeom>
          <a:noFill/>
          <a:ln w="38100" cap="flat" cmpd="sng" algn="ctr">
            <a:solidFill>
              <a:schemeClr val="tx2"/>
            </a:solidFill>
            <a:prstDash val="solid"/>
            <a:round/>
            <a:headEnd type="none" w="med" len="med"/>
            <a:tailEnd type="stealth" w="lg" len="lg"/>
          </a:ln>
          <a:effectLst/>
        </p:spPr>
      </p:cxnSp>
      <p:cxnSp>
        <p:nvCxnSpPr>
          <p:cNvPr id="19" name="Straight Arrow Connector 18">
            <a:extLst>
              <a:ext uri="{FF2B5EF4-FFF2-40B4-BE49-F238E27FC236}">
                <a16:creationId xmlns:a16="http://schemas.microsoft.com/office/drawing/2014/main" id="{6DBD566F-8A88-4341-B899-259CD5F8DA06}"/>
              </a:ext>
            </a:extLst>
          </p:cNvPr>
          <p:cNvCxnSpPr>
            <a:cxnSpLocks/>
          </p:cNvCxnSpPr>
          <p:nvPr/>
        </p:nvCxnSpPr>
        <p:spPr bwMode="auto">
          <a:xfrm flipV="1">
            <a:off x="10375416" y="2737394"/>
            <a:ext cx="0" cy="687179"/>
          </a:xfrm>
          <a:prstGeom prst="straightConnector1">
            <a:avLst/>
          </a:prstGeom>
          <a:noFill/>
          <a:ln w="38100" cap="flat" cmpd="sng" algn="ctr">
            <a:solidFill>
              <a:schemeClr val="tx2"/>
            </a:solidFill>
            <a:prstDash val="solid"/>
            <a:round/>
            <a:headEnd type="none" w="med" len="med"/>
            <a:tailEnd type="stealth" w="lg" len="lg"/>
          </a:ln>
          <a:effectLst/>
        </p:spPr>
      </p:cxnSp>
      <p:cxnSp>
        <p:nvCxnSpPr>
          <p:cNvPr id="20" name="Straight Arrow Connector 19">
            <a:extLst>
              <a:ext uri="{FF2B5EF4-FFF2-40B4-BE49-F238E27FC236}">
                <a16:creationId xmlns:a16="http://schemas.microsoft.com/office/drawing/2014/main" id="{9A009045-31E2-544E-A66E-840F727BE0DD}"/>
              </a:ext>
            </a:extLst>
          </p:cNvPr>
          <p:cNvCxnSpPr>
            <a:cxnSpLocks/>
          </p:cNvCxnSpPr>
          <p:nvPr/>
        </p:nvCxnSpPr>
        <p:spPr bwMode="auto">
          <a:xfrm>
            <a:off x="2574060" y="3653173"/>
            <a:ext cx="7153656" cy="0"/>
          </a:xfrm>
          <a:prstGeom prst="straightConnector1">
            <a:avLst/>
          </a:prstGeom>
          <a:noFill/>
          <a:ln w="38100" cap="flat" cmpd="sng" algn="ctr">
            <a:solidFill>
              <a:schemeClr val="tx2"/>
            </a:solidFill>
            <a:prstDash val="solid"/>
            <a:round/>
            <a:headEnd type="none" w="med" len="med"/>
            <a:tailEnd type="stealth" w="lg" len="lg"/>
          </a:ln>
          <a:effectLst/>
        </p:spPr>
      </p:cxnSp>
      <p:cxnSp>
        <p:nvCxnSpPr>
          <p:cNvPr id="21" name="Straight Arrow Connector 20">
            <a:extLst>
              <a:ext uri="{FF2B5EF4-FFF2-40B4-BE49-F238E27FC236}">
                <a16:creationId xmlns:a16="http://schemas.microsoft.com/office/drawing/2014/main" id="{2D1FCF96-6F47-A54A-B50D-37EBF4A2232B}"/>
              </a:ext>
            </a:extLst>
          </p:cNvPr>
          <p:cNvCxnSpPr>
            <a:cxnSpLocks/>
            <a:endCxn id="9" idx="0"/>
          </p:cNvCxnSpPr>
          <p:nvPr/>
        </p:nvCxnSpPr>
        <p:spPr bwMode="auto">
          <a:xfrm>
            <a:off x="2743200" y="4724400"/>
            <a:ext cx="479304" cy="533400"/>
          </a:xfrm>
          <a:prstGeom prst="straightConnector1">
            <a:avLst/>
          </a:prstGeom>
          <a:noFill/>
          <a:ln w="38100" cap="flat" cmpd="sng" algn="ctr">
            <a:solidFill>
              <a:schemeClr val="tx2">
                <a:lumMod val="50000"/>
                <a:lumOff val="50000"/>
              </a:schemeClr>
            </a:solidFill>
            <a:prstDash val="solid"/>
            <a:round/>
            <a:headEnd type="stealth" w="lg" len="lg"/>
            <a:tailEnd type="none" w="lg" len="lg"/>
          </a:ln>
          <a:effectLst/>
        </p:spPr>
      </p:cxnSp>
      <p:cxnSp>
        <p:nvCxnSpPr>
          <p:cNvPr id="24" name="Straight Arrow Connector 23">
            <a:extLst>
              <a:ext uri="{FF2B5EF4-FFF2-40B4-BE49-F238E27FC236}">
                <a16:creationId xmlns:a16="http://schemas.microsoft.com/office/drawing/2014/main" id="{0165074E-21EA-8945-BD7E-CF4C0E1B524E}"/>
              </a:ext>
            </a:extLst>
          </p:cNvPr>
          <p:cNvCxnSpPr>
            <a:cxnSpLocks/>
            <a:endCxn id="9" idx="0"/>
          </p:cNvCxnSpPr>
          <p:nvPr/>
        </p:nvCxnSpPr>
        <p:spPr bwMode="auto">
          <a:xfrm flipH="1">
            <a:off x="3222504" y="4724400"/>
            <a:ext cx="1066800" cy="533400"/>
          </a:xfrm>
          <a:prstGeom prst="straightConnector1">
            <a:avLst/>
          </a:prstGeom>
          <a:noFill/>
          <a:ln w="38100" cap="flat" cmpd="sng" algn="ctr">
            <a:solidFill>
              <a:schemeClr val="tx2">
                <a:lumMod val="50000"/>
                <a:lumOff val="50000"/>
              </a:schemeClr>
            </a:solidFill>
            <a:prstDash val="solid"/>
            <a:round/>
            <a:headEnd type="stealth" w="lg" len="lg"/>
            <a:tailEnd type="none" w="lg" len="lg"/>
          </a:ln>
          <a:effectLst/>
        </p:spPr>
      </p:cxnSp>
      <p:cxnSp>
        <p:nvCxnSpPr>
          <p:cNvPr id="27" name="Straight Arrow Connector 21">
            <a:extLst>
              <a:ext uri="{FF2B5EF4-FFF2-40B4-BE49-F238E27FC236}">
                <a16:creationId xmlns:a16="http://schemas.microsoft.com/office/drawing/2014/main" id="{9506B5E8-0DBF-3849-979A-ABF65C5B8D31}"/>
              </a:ext>
            </a:extLst>
          </p:cNvPr>
          <p:cNvCxnSpPr>
            <a:cxnSpLocks/>
            <a:endCxn id="8" idx="0"/>
          </p:cNvCxnSpPr>
          <p:nvPr/>
        </p:nvCxnSpPr>
        <p:spPr bwMode="auto">
          <a:xfrm flipH="1">
            <a:off x="9198888" y="4724400"/>
            <a:ext cx="846453" cy="533400"/>
          </a:xfrm>
          <a:prstGeom prst="straightConnector1">
            <a:avLst/>
          </a:prstGeom>
          <a:noFill/>
          <a:ln w="38100" cap="flat" cmpd="sng" algn="ctr">
            <a:solidFill>
              <a:schemeClr val="accent3">
                <a:lumMod val="60000"/>
                <a:lumOff val="40000"/>
              </a:schemeClr>
            </a:solidFill>
            <a:prstDash val="solid"/>
            <a:round/>
            <a:headEnd type="stealth" w="lg" len="lg"/>
            <a:tailEnd type="none" w="lg" len="lg"/>
          </a:ln>
          <a:effectLst/>
        </p:spPr>
      </p:cxnSp>
      <p:cxnSp>
        <p:nvCxnSpPr>
          <p:cNvPr id="30" name="Straight Arrow Connector 21">
            <a:extLst>
              <a:ext uri="{FF2B5EF4-FFF2-40B4-BE49-F238E27FC236}">
                <a16:creationId xmlns:a16="http://schemas.microsoft.com/office/drawing/2014/main" id="{0EF74587-CFC7-534D-B9B2-B042D02D2FB0}"/>
              </a:ext>
            </a:extLst>
          </p:cNvPr>
          <p:cNvCxnSpPr>
            <a:cxnSpLocks/>
            <a:endCxn id="8" idx="0"/>
          </p:cNvCxnSpPr>
          <p:nvPr/>
        </p:nvCxnSpPr>
        <p:spPr bwMode="auto">
          <a:xfrm>
            <a:off x="8229600" y="4724400"/>
            <a:ext cx="969288" cy="533400"/>
          </a:xfrm>
          <a:prstGeom prst="straightConnector1">
            <a:avLst/>
          </a:prstGeom>
          <a:noFill/>
          <a:ln w="38100" cap="flat" cmpd="sng" algn="ctr">
            <a:solidFill>
              <a:schemeClr val="accent3">
                <a:lumMod val="60000"/>
                <a:lumOff val="40000"/>
              </a:schemeClr>
            </a:solidFill>
            <a:prstDash val="solid"/>
            <a:round/>
            <a:headEnd type="stealth" w="lg" len="lg"/>
            <a:tailEnd type="none" w="lg" len="lg"/>
          </a:ln>
          <a:effectLst/>
        </p:spPr>
      </p:cxnSp>
      <p:cxnSp>
        <p:nvCxnSpPr>
          <p:cNvPr id="33" name="Straight Arrow Connector 21">
            <a:extLst>
              <a:ext uri="{FF2B5EF4-FFF2-40B4-BE49-F238E27FC236}">
                <a16:creationId xmlns:a16="http://schemas.microsoft.com/office/drawing/2014/main" id="{452C01E0-8C0F-7140-B057-B09795127B3D}"/>
              </a:ext>
            </a:extLst>
          </p:cNvPr>
          <p:cNvCxnSpPr>
            <a:cxnSpLocks/>
            <a:stCxn id="10" idx="0"/>
            <a:endCxn id="16" idx="2"/>
          </p:cNvCxnSpPr>
          <p:nvPr/>
        </p:nvCxnSpPr>
        <p:spPr bwMode="auto">
          <a:xfrm rot="16200000" flipV="1">
            <a:off x="3380515" y="2427619"/>
            <a:ext cx="1376027" cy="4284336"/>
          </a:xfrm>
          <a:prstGeom prst="curvedConnector3">
            <a:avLst>
              <a:gd name="adj1" fmla="val 50000"/>
            </a:avLst>
          </a:prstGeom>
          <a:noFill/>
          <a:ln w="38100" cap="flat" cmpd="sng" algn="ctr">
            <a:solidFill>
              <a:schemeClr val="accent6">
                <a:lumMod val="75000"/>
              </a:schemeClr>
            </a:solidFill>
            <a:prstDash val="solid"/>
            <a:round/>
            <a:headEnd type="stealth" w="lg" len="lg"/>
            <a:tailEnd type="none" w="lg" len="lg"/>
          </a:ln>
          <a:effectLst/>
        </p:spPr>
      </p:cxnSp>
      <p:cxnSp>
        <p:nvCxnSpPr>
          <p:cNvPr id="36" name="Straight Arrow Connector 21">
            <a:extLst>
              <a:ext uri="{FF2B5EF4-FFF2-40B4-BE49-F238E27FC236}">
                <a16:creationId xmlns:a16="http://schemas.microsoft.com/office/drawing/2014/main" id="{E377B5C9-2D44-934F-90FB-4B2856EF52C7}"/>
              </a:ext>
            </a:extLst>
          </p:cNvPr>
          <p:cNvCxnSpPr>
            <a:cxnSpLocks/>
            <a:stCxn id="17" idx="2"/>
            <a:endCxn id="10" idx="0"/>
          </p:cNvCxnSpPr>
          <p:nvPr/>
        </p:nvCxnSpPr>
        <p:spPr bwMode="auto">
          <a:xfrm rot="5400000">
            <a:off x="7605043" y="2487426"/>
            <a:ext cx="1376027" cy="4164720"/>
          </a:xfrm>
          <a:prstGeom prst="curvedConnector3">
            <a:avLst>
              <a:gd name="adj1" fmla="val 50000"/>
            </a:avLst>
          </a:prstGeom>
          <a:noFill/>
          <a:ln w="38100" cap="flat" cmpd="sng" algn="ctr">
            <a:solidFill>
              <a:schemeClr val="accent6">
                <a:lumMod val="75000"/>
              </a:schemeClr>
            </a:solidFill>
            <a:prstDash val="solid"/>
            <a:round/>
            <a:headEnd type="stealth" w="lg" len="lg"/>
            <a:tailEnd type="none" w="lg" len="lg"/>
          </a:ln>
          <a:effectLst/>
        </p:spPr>
      </p:cxnSp>
    </p:spTree>
    <p:extLst>
      <p:ext uri="{BB962C8B-B14F-4D97-AF65-F5344CB8AC3E}">
        <p14:creationId xmlns:p14="http://schemas.microsoft.com/office/powerpoint/2010/main" val="948758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C5E58-98F3-5D48-98FA-7B370E32A6ED}"/>
              </a:ext>
            </a:extLst>
          </p:cNvPr>
          <p:cNvSpPr>
            <a:spLocks noGrp="1"/>
          </p:cNvSpPr>
          <p:nvPr>
            <p:ph type="title"/>
          </p:nvPr>
        </p:nvSpPr>
        <p:spPr/>
        <p:txBody>
          <a:bodyPr/>
          <a:lstStyle/>
          <a:p>
            <a:r>
              <a:rPr lang="en-US"/>
              <a:t>Istio Key Features</a:t>
            </a:r>
            <a:endParaRPr lang="en-US" dirty="0"/>
          </a:p>
        </p:txBody>
      </p:sp>
      <p:sp>
        <p:nvSpPr>
          <p:cNvPr id="3" name="Content Placeholder 2">
            <a:extLst>
              <a:ext uri="{FF2B5EF4-FFF2-40B4-BE49-F238E27FC236}">
                <a16:creationId xmlns:a16="http://schemas.microsoft.com/office/drawing/2014/main" id="{E4D2F941-4E82-2241-9829-AE4F97A4412C}"/>
              </a:ext>
            </a:extLst>
          </p:cNvPr>
          <p:cNvSpPr>
            <a:spLocks noGrp="1"/>
          </p:cNvSpPr>
          <p:nvPr>
            <p:ph idx="1"/>
          </p:nvPr>
        </p:nvSpPr>
        <p:spPr/>
        <p:txBody>
          <a:bodyPr/>
          <a:lstStyle/>
          <a:p>
            <a:r>
              <a:rPr lang="en-US" b="1" dirty="0"/>
              <a:t>Automatic Protocol Metrics Collection &amp; Tracing</a:t>
            </a:r>
          </a:p>
          <a:p>
            <a:pPr lvl="2"/>
            <a:endParaRPr lang="en-US" b="1" dirty="0"/>
          </a:p>
          <a:p>
            <a:r>
              <a:rPr lang="en-US" b="1" dirty="0"/>
              <a:t>Mutual TLS Authentication</a:t>
            </a:r>
          </a:p>
          <a:p>
            <a:pPr lvl="1"/>
            <a:endParaRPr lang="en-US" b="1" dirty="0"/>
          </a:p>
          <a:p>
            <a:r>
              <a:rPr lang="en-US" b="1" dirty="0"/>
              <a:t>Circuit Breaking</a:t>
            </a:r>
          </a:p>
          <a:p>
            <a:pPr lvl="1"/>
            <a:endParaRPr lang="en-US" b="1" dirty="0"/>
          </a:p>
          <a:p>
            <a:r>
              <a:rPr lang="en-US" b="1" dirty="0"/>
              <a:t>Failure Injection</a:t>
            </a:r>
          </a:p>
          <a:p>
            <a:pPr lvl="1"/>
            <a:endParaRPr lang="en-US" b="1" dirty="0"/>
          </a:p>
          <a:p>
            <a:r>
              <a:rPr lang="en-US" b="1" dirty="0"/>
              <a:t>Traffic Splitting</a:t>
            </a:r>
          </a:p>
        </p:txBody>
      </p:sp>
    </p:spTree>
    <p:extLst>
      <p:ext uri="{BB962C8B-B14F-4D97-AF65-F5344CB8AC3E}">
        <p14:creationId xmlns:p14="http://schemas.microsoft.com/office/powerpoint/2010/main" val="1661628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B0FD7-ED2B-374C-833B-C07799DC159E}"/>
              </a:ext>
            </a:extLst>
          </p:cNvPr>
          <p:cNvSpPr>
            <a:spLocks noGrp="1"/>
          </p:cNvSpPr>
          <p:nvPr>
            <p:ph type="title"/>
          </p:nvPr>
        </p:nvSpPr>
        <p:spPr/>
        <p:txBody>
          <a:bodyPr/>
          <a:lstStyle/>
          <a:p>
            <a:r>
              <a:rPr lang="en-US" dirty="0" err="1"/>
              <a:t>RouteRules</a:t>
            </a:r>
            <a:r>
              <a:rPr lang="en-US" dirty="0"/>
              <a:t> for Traffic Management</a:t>
            </a:r>
          </a:p>
        </p:txBody>
      </p:sp>
      <p:sp>
        <p:nvSpPr>
          <p:cNvPr id="3" name="TextBox 2">
            <a:extLst>
              <a:ext uri="{FF2B5EF4-FFF2-40B4-BE49-F238E27FC236}">
                <a16:creationId xmlns:a16="http://schemas.microsoft.com/office/drawing/2014/main" id="{F23E55E9-CBB4-F640-9157-18DD31439D53}"/>
              </a:ext>
            </a:extLst>
          </p:cNvPr>
          <p:cNvSpPr txBox="1"/>
          <p:nvPr/>
        </p:nvSpPr>
        <p:spPr>
          <a:xfrm>
            <a:off x="996842" y="1752600"/>
            <a:ext cx="4794358" cy="3895487"/>
          </a:xfrm>
          <a:prstGeom prst="roundRect">
            <a:avLst>
              <a:gd name="adj" fmla="val 5598"/>
            </a:avLst>
          </a:prstGeom>
          <a:solidFill>
            <a:schemeClr val="tx1"/>
          </a:solidFill>
        </p:spPr>
        <p:txBody>
          <a:bodyPr wrap="square" rtlCol="0">
            <a:spAutoFit/>
          </a:bodyPr>
          <a:lstStyle/>
          <a:p>
            <a:r>
              <a:rPr lang="en-US" sz="1600" b="1" dirty="0" err="1">
                <a:solidFill>
                  <a:srgbClr val="86AB9A"/>
                </a:solidFill>
                <a:latin typeface="Andale Mono" panose="020B0509000000000004" pitchFamily="49" charset="0"/>
                <a:cs typeface="Consolas" panose="020B0609020204030204" pitchFamily="49" charset="0"/>
              </a:rPr>
              <a:t>apiVersion</a:t>
            </a:r>
            <a:r>
              <a:rPr lang="en-US" sz="1600" b="1" dirty="0">
                <a:solidFill>
                  <a:srgbClr val="86AB9A"/>
                </a:solidFill>
                <a:latin typeface="Andale Mono" panose="020B0509000000000004" pitchFamily="49" charset="0"/>
                <a:cs typeface="Consolas" panose="020B0609020204030204" pitchFamily="49" charset="0"/>
              </a:rPr>
              <a:t>:</a:t>
            </a:r>
            <a:r>
              <a:rPr lang="en-US" sz="1600" b="1" dirty="0">
                <a:solidFill>
                  <a:schemeClr val="accent4">
                    <a:lumMod val="40000"/>
                    <a:lumOff val="60000"/>
                  </a:schemeClr>
                </a:solidFill>
                <a:latin typeface="Andale Mono" panose="020B0509000000000004" pitchFamily="49" charset="0"/>
                <a:cs typeface="Consolas" panose="020B0609020204030204" pitchFamily="49" charset="0"/>
              </a:rPr>
              <a:t> </a:t>
            </a:r>
            <a:r>
              <a:rPr lang="en-US" sz="1600" b="1" dirty="0" err="1">
                <a:solidFill>
                  <a:srgbClr val="FEF3C2"/>
                </a:solidFill>
                <a:latin typeface="Andale Mono" panose="020B0509000000000004" pitchFamily="49" charset="0"/>
                <a:cs typeface="Consolas" panose="020B0609020204030204" pitchFamily="49" charset="0"/>
              </a:rPr>
              <a:t>config.istio.io</a:t>
            </a:r>
            <a:r>
              <a:rPr lang="en-US" sz="1600" b="1" dirty="0">
                <a:solidFill>
                  <a:srgbClr val="FEF3C2"/>
                </a:solidFill>
                <a:latin typeface="Andale Mono" panose="020B0509000000000004" pitchFamily="49" charset="0"/>
                <a:cs typeface="Consolas" panose="020B0609020204030204" pitchFamily="49" charset="0"/>
              </a:rPr>
              <a:t>/v1alpha2</a:t>
            </a:r>
          </a:p>
          <a:p>
            <a:r>
              <a:rPr lang="en-US" sz="1600" b="1" dirty="0">
                <a:solidFill>
                  <a:srgbClr val="86AB9A"/>
                </a:solidFill>
                <a:latin typeface="Andale Mono" panose="020B0509000000000004" pitchFamily="49" charset="0"/>
                <a:cs typeface="Consolas" panose="020B0609020204030204" pitchFamily="49" charset="0"/>
              </a:rPr>
              <a:t>kind: </a:t>
            </a:r>
            <a:r>
              <a:rPr lang="en-US" sz="1600" b="1" dirty="0" err="1">
                <a:solidFill>
                  <a:srgbClr val="FEF3C2"/>
                </a:solidFill>
                <a:latin typeface="Andale Mono" panose="020B0509000000000004" pitchFamily="49" charset="0"/>
                <a:cs typeface="Consolas" panose="020B0609020204030204" pitchFamily="49" charset="0"/>
              </a:rPr>
              <a:t>RouteRule</a:t>
            </a:r>
            <a:endParaRPr lang="en-US" sz="1600" b="1" dirty="0">
              <a:solidFill>
                <a:srgbClr val="FEF3C2"/>
              </a:solidFill>
              <a:latin typeface="Andale Mono" panose="020B0509000000000004" pitchFamily="49" charset="0"/>
              <a:cs typeface="Consolas" panose="020B0609020204030204" pitchFamily="49" charset="0"/>
            </a:endParaRPr>
          </a:p>
          <a:p>
            <a:r>
              <a:rPr lang="en-US" sz="1600" b="1" dirty="0">
                <a:solidFill>
                  <a:srgbClr val="86AB9A"/>
                </a:solidFill>
                <a:latin typeface="Andale Mono" panose="020B0509000000000004" pitchFamily="49" charset="0"/>
                <a:cs typeface="Consolas" panose="020B0609020204030204" pitchFamily="49" charset="0"/>
              </a:rPr>
              <a:t>metadata:</a:t>
            </a:r>
          </a:p>
          <a:p>
            <a:r>
              <a:rPr lang="en-US" sz="1600" b="1" dirty="0">
                <a:solidFill>
                  <a:srgbClr val="86AB9A"/>
                </a:solidFill>
                <a:latin typeface="Andale Mono" panose="020B0509000000000004" pitchFamily="49" charset="0"/>
                <a:cs typeface="Consolas" panose="020B0609020204030204" pitchFamily="49" charset="0"/>
              </a:rPr>
              <a:t>  name:</a:t>
            </a:r>
            <a:r>
              <a:rPr lang="en-US" sz="1600" b="1" dirty="0">
                <a:solidFill>
                  <a:schemeClr val="accent4">
                    <a:lumMod val="40000"/>
                    <a:lumOff val="60000"/>
                  </a:schemeClr>
                </a:solidFill>
                <a:latin typeface="Andale Mono" panose="020B0509000000000004" pitchFamily="49" charset="0"/>
                <a:cs typeface="Consolas" panose="020B0609020204030204" pitchFamily="49" charset="0"/>
              </a:rPr>
              <a:t> </a:t>
            </a:r>
            <a:r>
              <a:rPr lang="en-US" sz="1600" b="1" dirty="0">
                <a:solidFill>
                  <a:srgbClr val="FEF3C2"/>
                </a:solidFill>
                <a:latin typeface="Andale Mono" panose="020B0509000000000004" pitchFamily="49" charset="0"/>
                <a:cs typeface="Consolas" panose="020B0609020204030204" pitchFamily="49" charset="0"/>
              </a:rPr>
              <a:t>reviews-v2-launch</a:t>
            </a:r>
          </a:p>
          <a:p>
            <a:r>
              <a:rPr lang="en-US" sz="1600" b="1" dirty="0">
                <a:solidFill>
                  <a:srgbClr val="86AB9A"/>
                </a:solidFill>
                <a:latin typeface="Andale Mono" panose="020B0509000000000004" pitchFamily="49" charset="0"/>
                <a:cs typeface="Consolas" panose="020B0609020204030204" pitchFamily="49" charset="0"/>
              </a:rPr>
              <a:t>  namespace:</a:t>
            </a:r>
            <a:r>
              <a:rPr lang="en-US" sz="1600" b="1" dirty="0">
                <a:solidFill>
                  <a:schemeClr val="accent4">
                    <a:lumMod val="40000"/>
                    <a:lumOff val="60000"/>
                  </a:schemeClr>
                </a:solidFill>
                <a:latin typeface="Andale Mono" panose="020B0509000000000004" pitchFamily="49" charset="0"/>
                <a:cs typeface="Consolas" panose="020B0609020204030204" pitchFamily="49" charset="0"/>
              </a:rPr>
              <a:t> </a:t>
            </a:r>
            <a:r>
              <a:rPr lang="en-US" sz="1600" b="1" dirty="0">
                <a:solidFill>
                  <a:srgbClr val="FEF3C2"/>
                </a:solidFill>
                <a:latin typeface="Andale Mono" panose="020B0509000000000004" pitchFamily="49" charset="0"/>
                <a:cs typeface="Consolas" panose="020B0609020204030204" pitchFamily="49" charset="0"/>
              </a:rPr>
              <a:t>default</a:t>
            </a:r>
          </a:p>
          <a:p>
            <a:r>
              <a:rPr lang="en-US" sz="1600" b="1" dirty="0">
                <a:solidFill>
                  <a:srgbClr val="86AB9A"/>
                </a:solidFill>
                <a:latin typeface="Andale Mono" panose="020B0509000000000004" pitchFamily="49" charset="0"/>
                <a:cs typeface="Consolas" panose="020B0609020204030204" pitchFamily="49" charset="0"/>
              </a:rPr>
              <a:t>spec:</a:t>
            </a:r>
          </a:p>
          <a:p>
            <a:r>
              <a:rPr lang="en-US" sz="1600" b="1" dirty="0">
                <a:solidFill>
                  <a:srgbClr val="86AB9A"/>
                </a:solidFill>
                <a:latin typeface="Andale Mono" panose="020B0509000000000004" pitchFamily="49" charset="0"/>
                <a:cs typeface="Consolas" panose="020B0609020204030204" pitchFamily="49" charset="0"/>
              </a:rPr>
              <a:t>  destination:</a:t>
            </a:r>
          </a:p>
          <a:p>
            <a:r>
              <a:rPr lang="en-US" sz="1600" b="1" dirty="0">
                <a:solidFill>
                  <a:srgbClr val="86AB9A"/>
                </a:solidFill>
                <a:latin typeface="Andale Mono" panose="020B0509000000000004" pitchFamily="49" charset="0"/>
                <a:cs typeface="Consolas" panose="020B0609020204030204" pitchFamily="49" charset="0"/>
              </a:rPr>
              <a:t>    name:</a:t>
            </a:r>
            <a:r>
              <a:rPr lang="en-US" sz="1600" b="1" dirty="0">
                <a:solidFill>
                  <a:schemeClr val="accent4">
                    <a:lumMod val="40000"/>
                    <a:lumOff val="60000"/>
                  </a:schemeClr>
                </a:solidFill>
                <a:latin typeface="Andale Mono" panose="020B0509000000000004" pitchFamily="49" charset="0"/>
                <a:cs typeface="Consolas" panose="020B0609020204030204" pitchFamily="49" charset="0"/>
              </a:rPr>
              <a:t> </a:t>
            </a:r>
            <a:r>
              <a:rPr lang="en-US" sz="1600" b="1" dirty="0">
                <a:solidFill>
                  <a:srgbClr val="FEF3C2"/>
                </a:solidFill>
                <a:latin typeface="Andale Mono" panose="020B0509000000000004" pitchFamily="49" charset="0"/>
                <a:cs typeface="Consolas" panose="020B0609020204030204" pitchFamily="49" charset="0"/>
              </a:rPr>
              <a:t>reviews</a:t>
            </a:r>
          </a:p>
          <a:p>
            <a:r>
              <a:rPr lang="en-US" sz="1600" b="1" dirty="0">
                <a:solidFill>
                  <a:srgbClr val="86AB9A"/>
                </a:solidFill>
                <a:latin typeface="Andale Mono" panose="020B0509000000000004" pitchFamily="49" charset="0"/>
                <a:cs typeface="Consolas" panose="020B0609020204030204" pitchFamily="49" charset="0"/>
              </a:rPr>
              <a:t>  route:</a:t>
            </a:r>
          </a:p>
          <a:p>
            <a:r>
              <a:rPr lang="en-US" sz="1600" b="1" dirty="0">
                <a:solidFill>
                  <a:srgbClr val="86AB9A"/>
                </a:solidFill>
                <a:latin typeface="Andale Mono" panose="020B0509000000000004" pitchFamily="49" charset="0"/>
                <a:cs typeface="Consolas" panose="020B0609020204030204" pitchFamily="49" charset="0"/>
              </a:rPr>
              <a:t>  - labels:</a:t>
            </a:r>
          </a:p>
          <a:p>
            <a:r>
              <a:rPr lang="en-US" sz="1600" b="1" dirty="0">
                <a:solidFill>
                  <a:srgbClr val="86AB9A"/>
                </a:solidFill>
                <a:latin typeface="Andale Mono" panose="020B0509000000000004" pitchFamily="49" charset="0"/>
                <a:cs typeface="Consolas" panose="020B0609020204030204" pitchFamily="49" charset="0"/>
              </a:rPr>
              <a:t>      version:</a:t>
            </a:r>
            <a:r>
              <a:rPr lang="en-US" sz="1600" b="1" dirty="0">
                <a:solidFill>
                  <a:schemeClr val="accent4">
                    <a:lumMod val="40000"/>
                    <a:lumOff val="60000"/>
                  </a:schemeClr>
                </a:solidFill>
                <a:latin typeface="Andale Mono" panose="020B0509000000000004" pitchFamily="49" charset="0"/>
                <a:cs typeface="Consolas" panose="020B0609020204030204" pitchFamily="49" charset="0"/>
              </a:rPr>
              <a:t> </a:t>
            </a:r>
            <a:r>
              <a:rPr lang="en-US" sz="1600" b="1" dirty="0">
                <a:solidFill>
                  <a:srgbClr val="FEF3C2"/>
                </a:solidFill>
                <a:latin typeface="Andale Mono" panose="020B0509000000000004" pitchFamily="49" charset="0"/>
                <a:cs typeface="Consolas" panose="020B0609020204030204" pitchFamily="49" charset="0"/>
              </a:rPr>
              <a:t>v2</a:t>
            </a:r>
          </a:p>
          <a:p>
            <a:r>
              <a:rPr lang="en-US" sz="1600" b="1" dirty="0">
                <a:solidFill>
                  <a:srgbClr val="86AB9A"/>
                </a:solidFill>
                <a:latin typeface="Andale Mono" panose="020B0509000000000004" pitchFamily="49" charset="0"/>
                <a:cs typeface="Consolas" panose="020B0609020204030204" pitchFamily="49" charset="0"/>
              </a:rPr>
              <a:t>    weight: </a:t>
            </a:r>
            <a:r>
              <a:rPr lang="en-US" sz="1600" b="1" dirty="0">
                <a:solidFill>
                  <a:srgbClr val="FEF3C2"/>
                </a:solidFill>
                <a:latin typeface="Andale Mono" panose="020B0509000000000004" pitchFamily="49" charset="0"/>
                <a:cs typeface="Consolas" panose="020B0609020204030204" pitchFamily="49" charset="0"/>
              </a:rPr>
              <a:t>25</a:t>
            </a:r>
          </a:p>
          <a:p>
            <a:r>
              <a:rPr lang="en-US" sz="1600" b="1" dirty="0">
                <a:solidFill>
                  <a:srgbClr val="86AB9A"/>
                </a:solidFill>
                <a:latin typeface="Andale Mono" panose="020B0509000000000004" pitchFamily="49" charset="0"/>
                <a:cs typeface="Consolas" panose="020B0609020204030204" pitchFamily="49" charset="0"/>
              </a:rPr>
              <a:t>  - labels:</a:t>
            </a:r>
          </a:p>
          <a:p>
            <a:r>
              <a:rPr lang="en-US" sz="1600" b="1" dirty="0">
                <a:solidFill>
                  <a:srgbClr val="86AB9A"/>
                </a:solidFill>
                <a:latin typeface="Andale Mono" panose="020B0509000000000004" pitchFamily="49" charset="0"/>
                <a:cs typeface="Consolas" panose="020B0609020204030204" pitchFamily="49" charset="0"/>
              </a:rPr>
              <a:t>      version: </a:t>
            </a:r>
            <a:r>
              <a:rPr lang="en-US" sz="1600" b="1" dirty="0">
                <a:solidFill>
                  <a:srgbClr val="FEF3C2"/>
                </a:solidFill>
                <a:latin typeface="Andale Mono" panose="020B0509000000000004" pitchFamily="49" charset="0"/>
                <a:cs typeface="Consolas" panose="020B0609020204030204" pitchFamily="49" charset="0"/>
              </a:rPr>
              <a:t>v1</a:t>
            </a:r>
          </a:p>
          <a:p>
            <a:r>
              <a:rPr lang="en-US" sz="1600" b="1" dirty="0">
                <a:solidFill>
                  <a:srgbClr val="86AB9A"/>
                </a:solidFill>
                <a:latin typeface="Andale Mono" panose="020B0509000000000004" pitchFamily="49" charset="0"/>
                <a:cs typeface="Consolas" panose="020B0609020204030204" pitchFamily="49" charset="0"/>
              </a:rPr>
              <a:t>    weight: </a:t>
            </a:r>
            <a:r>
              <a:rPr lang="en-US" sz="1600" b="1" dirty="0">
                <a:solidFill>
                  <a:srgbClr val="FEF3C2"/>
                </a:solidFill>
                <a:latin typeface="Andale Mono" panose="020B0509000000000004" pitchFamily="49" charset="0"/>
                <a:cs typeface="Consolas" panose="020B0609020204030204" pitchFamily="49" charset="0"/>
              </a:rPr>
              <a:t>75</a:t>
            </a:r>
          </a:p>
        </p:txBody>
      </p:sp>
      <p:sp>
        <p:nvSpPr>
          <p:cNvPr id="6" name="TextBox 5">
            <a:extLst>
              <a:ext uri="{FF2B5EF4-FFF2-40B4-BE49-F238E27FC236}">
                <a16:creationId xmlns:a16="http://schemas.microsoft.com/office/drawing/2014/main" id="{8514035D-A74D-7545-873C-EA7EA48DA3C1}"/>
              </a:ext>
            </a:extLst>
          </p:cNvPr>
          <p:cNvSpPr txBox="1"/>
          <p:nvPr/>
        </p:nvSpPr>
        <p:spPr>
          <a:xfrm>
            <a:off x="6146344" y="304800"/>
            <a:ext cx="4530613" cy="6305967"/>
          </a:xfrm>
          <a:prstGeom prst="roundRect">
            <a:avLst>
              <a:gd name="adj" fmla="val 5598"/>
            </a:avLst>
          </a:prstGeom>
          <a:solidFill>
            <a:schemeClr val="tx1"/>
          </a:solidFill>
        </p:spPr>
        <p:txBody>
          <a:bodyPr wrap="square" rtlCol="0">
            <a:spAutoFit/>
          </a:bodyPr>
          <a:lstStyle/>
          <a:p>
            <a:r>
              <a:rPr lang="en-US" sz="1200" b="1" dirty="0" err="1">
                <a:solidFill>
                  <a:srgbClr val="86AB9A"/>
                </a:solidFill>
                <a:latin typeface="Andale Mono" panose="020B0509000000000004" pitchFamily="49" charset="0"/>
                <a:cs typeface="Consolas" panose="020B0609020204030204" pitchFamily="49" charset="0"/>
              </a:rPr>
              <a:t>apiVersion</a:t>
            </a:r>
            <a:r>
              <a:rPr lang="en-US" sz="1200" b="1" dirty="0">
                <a:solidFill>
                  <a:srgbClr val="86AB9A"/>
                </a:solidFill>
                <a:latin typeface="Andale Mono" panose="020B0509000000000004" pitchFamily="49" charset="0"/>
                <a:cs typeface="Consolas" panose="020B0609020204030204" pitchFamily="49" charset="0"/>
              </a:rPr>
              <a:t>:</a:t>
            </a:r>
            <a:r>
              <a:rPr lang="en-US" sz="1200" b="1" dirty="0">
                <a:solidFill>
                  <a:schemeClr val="accent4">
                    <a:lumMod val="40000"/>
                    <a:lumOff val="60000"/>
                  </a:schemeClr>
                </a:solidFill>
                <a:latin typeface="Andale Mono" panose="020B0509000000000004" pitchFamily="49" charset="0"/>
                <a:cs typeface="Consolas" panose="020B0609020204030204" pitchFamily="49" charset="0"/>
              </a:rPr>
              <a:t> </a:t>
            </a:r>
            <a:r>
              <a:rPr lang="en-US" sz="1200" b="1" dirty="0" err="1">
                <a:solidFill>
                  <a:srgbClr val="FEF3C2"/>
                </a:solidFill>
                <a:latin typeface="Andale Mono" panose="020B0509000000000004" pitchFamily="49" charset="0"/>
                <a:cs typeface="Consolas" panose="020B0609020204030204" pitchFamily="49" charset="0"/>
              </a:rPr>
              <a:t>config.istio.io</a:t>
            </a:r>
            <a:r>
              <a:rPr lang="en-US" sz="1200" b="1" dirty="0">
                <a:solidFill>
                  <a:srgbClr val="FEF3C2"/>
                </a:solidFill>
                <a:latin typeface="Andale Mono" panose="020B0509000000000004" pitchFamily="49" charset="0"/>
                <a:cs typeface="Consolas" panose="020B0609020204030204" pitchFamily="49" charset="0"/>
              </a:rPr>
              <a:t>/v1alpha2</a:t>
            </a:r>
          </a:p>
          <a:p>
            <a:r>
              <a:rPr lang="en-US" sz="1200" b="1" dirty="0">
                <a:solidFill>
                  <a:srgbClr val="86AB9A"/>
                </a:solidFill>
                <a:latin typeface="Andale Mono" panose="020B0509000000000004" pitchFamily="49" charset="0"/>
                <a:cs typeface="Consolas" panose="020B0609020204030204" pitchFamily="49" charset="0"/>
              </a:rPr>
              <a:t>kind:</a:t>
            </a:r>
            <a:r>
              <a:rPr lang="en-US" sz="1200" b="1" dirty="0">
                <a:solidFill>
                  <a:schemeClr val="accent4">
                    <a:lumMod val="40000"/>
                    <a:lumOff val="60000"/>
                  </a:schemeClr>
                </a:solidFill>
                <a:latin typeface="Andale Mono" panose="020B0509000000000004" pitchFamily="49" charset="0"/>
                <a:cs typeface="Consolas" panose="020B0609020204030204" pitchFamily="49" charset="0"/>
              </a:rPr>
              <a:t> </a:t>
            </a:r>
            <a:r>
              <a:rPr lang="en-US" sz="1200" b="1" dirty="0" err="1">
                <a:solidFill>
                  <a:srgbClr val="FEF3C2"/>
                </a:solidFill>
                <a:latin typeface="Andale Mono" panose="020B0509000000000004" pitchFamily="49" charset="0"/>
                <a:cs typeface="Consolas" panose="020B0609020204030204" pitchFamily="49" charset="0"/>
              </a:rPr>
              <a:t>RouteRule</a:t>
            </a:r>
            <a:endParaRPr lang="en-US" sz="1200" b="1" dirty="0">
              <a:solidFill>
                <a:srgbClr val="FEF3C2"/>
              </a:solidFill>
              <a:latin typeface="Andale Mono" panose="020B0509000000000004" pitchFamily="49" charset="0"/>
              <a:cs typeface="Consolas" panose="020B0609020204030204" pitchFamily="49" charset="0"/>
            </a:endParaRPr>
          </a:p>
          <a:p>
            <a:r>
              <a:rPr lang="en-US" sz="1200" b="1" dirty="0">
                <a:solidFill>
                  <a:srgbClr val="86AB9A"/>
                </a:solidFill>
                <a:latin typeface="Andale Mono" panose="020B0509000000000004" pitchFamily="49" charset="0"/>
                <a:cs typeface="Consolas" panose="020B0609020204030204" pitchFamily="49" charset="0"/>
              </a:rPr>
              <a:t>metadata:</a:t>
            </a:r>
          </a:p>
          <a:p>
            <a:r>
              <a:rPr lang="en-US" sz="1200" b="1" dirty="0">
                <a:solidFill>
                  <a:srgbClr val="86AB9A"/>
                </a:solidFill>
                <a:latin typeface="Andale Mono" panose="020B0509000000000004" pitchFamily="49" charset="0"/>
                <a:cs typeface="Consolas" panose="020B0609020204030204" pitchFamily="49" charset="0"/>
              </a:rPr>
              <a:t>  name: </a:t>
            </a:r>
            <a:r>
              <a:rPr lang="en-US" sz="1200" b="1" dirty="0">
                <a:solidFill>
                  <a:srgbClr val="FEF3C2"/>
                </a:solidFill>
                <a:latin typeface="Andale Mono" panose="020B0509000000000004" pitchFamily="49" charset="0"/>
                <a:cs typeface="Consolas" panose="020B0609020204030204" pitchFamily="49" charset="0"/>
              </a:rPr>
              <a:t>reviews-</a:t>
            </a:r>
            <a:r>
              <a:rPr lang="en-US" sz="1200" b="1" dirty="0" err="1">
                <a:solidFill>
                  <a:srgbClr val="FEF3C2"/>
                </a:solidFill>
                <a:latin typeface="Andale Mono" panose="020B0509000000000004" pitchFamily="49" charset="0"/>
                <a:cs typeface="Consolas" panose="020B0609020204030204" pitchFamily="49" charset="0"/>
              </a:rPr>
              <a:t>ios</a:t>
            </a:r>
            <a:endParaRPr lang="en-US" sz="1200" b="1" dirty="0">
              <a:solidFill>
                <a:srgbClr val="FEF3C2"/>
              </a:solidFill>
              <a:latin typeface="Andale Mono" panose="020B0509000000000004" pitchFamily="49" charset="0"/>
              <a:cs typeface="Consolas" panose="020B0609020204030204" pitchFamily="49" charset="0"/>
            </a:endParaRPr>
          </a:p>
          <a:p>
            <a:r>
              <a:rPr lang="en-US" sz="1200" b="1" dirty="0">
                <a:solidFill>
                  <a:srgbClr val="86AB9A"/>
                </a:solidFill>
                <a:latin typeface="Andale Mono" panose="020B0509000000000004" pitchFamily="49" charset="0"/>
                <a:cs typeface="Consolas" panose="020B0609020204030204" pitchFamily="49" charset="0"/>
              </a:rPr>
              <a:t>spec:</a:t>
            </a:r>
          </a:p>
          <a:p>
            <a:r>
              <a:rPr lang="en-US" sz="1200" b="1" dirty="0">
                <a:solidFill>
                  <a:srgbClr val="86AB9A"/>
                </a:solidFill>
                <a:latin typeface="Andale Mono" panose="020B0509000000000004" pitchFamily="49" charset="0"/>
                <a:cs typeface="Consolas" panose="020B0609020204030204" pitchFamily="49" charset="0"/>
              </a:rPr>
              <a:t>  destination:</a:t>
            </a:r>
          </a:p>
          <a:p>
            <a:r>
              <a:rPr lang="en-US" sz="1200" b="1" dirty="0">
                <a:solidFill>
                  <a:srgbClr val="86AB9A"/>
                </a:solidFill>
                <a:latin typeface="Andale Mono" panose="020B0509000000000004" pitchFamily="49" charset="0"/>
                <a:cs typeface="Consolas" panose="020B0609020204030204" pitchFamily="49" charset="0"/>
              </a:rPr>
              <a:t>		name: </a:t>
            </a:r>
            <a:r>
              <a:rPr lang="en-US" sz="1200" b="1" dirty="0">
                <a:solidFill>
                  <a:srgbClr val="FEF3C2"/>
                </a:solidFill>
                <a:latin typeface="Andale Mono" panose="020B0509000000000004" pitchFamily="49" charset="0"/>
                <a:cs typeface="Consolas" panose="020B0609020204030204" pitchFamily="49" charset="0"/>
              </a:rPr>
              <a:t>reviews-</a:t>
            </a:r>
            <a:r>
              <a:rPr lang="en-US" sz="1200" b="1" dirty="0" err="1">
                <a:solidFill>
                  <a:srgbClr val="FEF3C2"/>
                </a:solidFill>
                <a:latin typeface="Andale Mono" panose="020B0509000000000004" pitchFamily="49" charset="0"/>
                <a:cs typeface="Consolas" panose="020B0609020204030204" pitchFamily="49" charset="0"/>
              </a:rPr>
              <a:t>ios</a:t>
            </a:r>
            <a:endParaRPr lang="en-US" sz="1200" b="1" dirty="0">
              <a:solidFill>
                <a:srgbClr val="FEF3C2"/>
              </a:solidFill>
              <a:latin typeface="Andale Mono" panose="020B0509000000000004" pitchFamily="49" charset="0"/>
              <a:cs typeface="Consolas" panose="020B0609020204030204" pitchFamily="49" charset="0"/>
            </a:endParaRPr>
          </a:p>
          <a:p>
            <a:r>
              <a:rPr lang="en-US" sz="1200" b="1" dirty="0">
                <a:solidFill>
                  <a:srgbClr val="86AB9A"/>
                </a:solidFill>
                <a:latin typeface="Andale Mono" panose="020B0509000000000004" pitchFamily="49" charset="0"/>
                <a:cs typeface="Consolas" panose="020B0609020204030204" pitchFamily="49" charset="0"/>
              </a:rPr>
              <a:t>  match:</a:t>
            </a:r>
          </a:p>
          <a:p>
            <a:r>
              <a:rPr lang="en-US" sz="1200" b="1" dirty="0">
                <a:solidFill>
                  <a:srgbClr val="86AB9A"/>
                </a:solidFill>
                <a:latin typeface="Andale Mono" panose="020B0509000000000004" pitchFamily="49" charset="0"/>
                <a:cs typeface="Consolas" panose="020B0609020204030204" pitchFamily="49" charset="0"/>
              </a:rPr>
              <a:t>    request:</a:t>
            </a:r>
          </a:p>
          <a:p>
            <a:r>
              <a:rPr lang="en-US" sz="1200" b="1" dirty="0">
                <a:solidFill>
                  <a:srgbClr val="86AB9A"/>
                </a:solidFill>
                <a:latin typeface="Andale Mono" panose="020B0509000000000004" pitchFamily="49" charset="0"/>
                <a:cs typeface="Consolas" panose="020B0609020204030204" pitchFamily="49" charset="0"/>
              </a:rPr>
              <a:t>      headers:</a:t>
            </a:r>
          </a:p>
          <a:p>
            <a:r>
              <a:rPr lang="en-US" sz="1200" b="1" dirty="0">
                <a:solidFill>
                  <a:srgbClr val="86AB9A"/>
                </a:solidFill>
                <a:latin typeface="Andale Mono" panose="020B0509000000000004" pitchFamily="49" charset="0"/>
                <a:cs typeface="Consolas" panose="020B0609020204030204" pitchFamily="49" charset="0"/>
              </a:rPr>
              <a:t>        user-agent:</a:t>
            </a:r>
          </a:p>
          <a:p>
            <a:r>
              <a:rPr lang="en-US" sz="1200" b="1" dirty="0">
                <a:solidFill>
                  <a:srgbClr val="86AB9A"/>
                </a:solidFill>
                <a:latin typeface="Andale Mono" panose="020B0509000000000004" pitchFamily="49" charset="0"/>
                <a:cs typeface="Consolas" panose="020B0609020204030204" pitchFamily="49" charset="0"/>
              </a:rPr>
              <a:t>          regex: </a:t>
            </a:r>
            <a:r>
              <a:rPr lang="en-US" sz="1200" b="1" dirty="0">
                <a:solidFill>
                  <a:srgbClr val="FEF3C2"/>
                </a:solidFill>
                <a:latin typeface="Andale Mono" panose="020B0509000000000004" pitchFamily="49" charset="0"/>
                <a:cs typeface="Consolas" panose="020B0609020204030204" pitchFamily="49" charset="0"/>
              </a:rPr>
              <a:t>(</a:t>
            </a:r>
            <a:r>
              <a:rPr lang="en-US" sz="1200" b="1" dirty="0" err="1">
                <a:solidFill>
                  <a:srgbClr val="FEF3C2"/>
                </a:solidFill>
                <a:latin typeface="Andale Mono" panose="020B0509000000000004" pitchFamily="49" charset="0"/>
                <a:cs typeface="Consolas" panose="020B0609020204030204" pitchFamily="49" charset="0"/>
              </a:rPr>
              <a:t>iPod|iPhone|iPad</a:t>
            </a:r>
            <a:r>
              <a:rPr lang="en-US" sz="1200" b="1" dirty="0">
                <a:solidFill>
                  <a:srgbClr val="FEF3C2"/>
                </a:solidFill>
                <a:latin typeface="Andale Mono" panose="020B0509000000000004" pitchFamily="49" charset="0"/>
                <a:cs typeface="Consolas" panose="020B0609020204030204" pitchFamily="49" charset="0"/>
              </a:rPr>
              <a:t>)</a:t>
            </a:r>
          </a:p>
          <a:p>
            <a:r>
              <a:rPr lang="en-US" sz="1200" b="1" dirty="0">
                <a:solidFill>
                  <a:srgbClr val="86AB9A"/>
                </a:solidFill>
                <a:latin typeface="Andale Mono" panose="020B0509000000000004" pitchFamily="49" charset="0"/>
                <a:cs typeface="Consolas" panose="020B0609020204030204" pitchFamily="49" charset="0"/>
              </a:rPr>
              <a:t>  precedence: </a:t>
            </a:r>
            <a:r>
              <a:rPr lang="en-US" sz="1200" b="1" dirty="0">
                <a:solidFill>
                  <a:srgbClr val="FEF3C2"/>
                </a:solidFill>
                <a:latin typeface="Andale Mono" panose="020B0509000000000004" pitchFamily="49" charset="0"/>
                <a:cs typeface="Consolas" panose="020B0609020204030204" pitchFamily="49" charset="0"/>
              </a:rPr>
              <a:t>2</a:t>
            </a:r>
          </a:p>
          <a:p>
            <a:r>
              <a:rPr lang="en-US" sz="1200" b="1" dirty="0">
                <a:solidFill>
                  <a:srgbClr val="86AB9A"/>
                </a:solidFill>
                <a:latin typeface="Andale Mono" panose="020B0509000000000004" pitchFamily="49" charset="0"/>
                <a:cs typeface="Consolas" panose="020B0609020204030204" pitchFamily="49" charset="0"/>
              </a:rPr>
              <a:t>  route:</a:t>
            </a:r>
          </a:p>
          <a:p>
            <a:r>
              <a:rPr lang="en-US" sz="1200" b="1" dirty="0">
                <a:solidFill>
                  <a:srgbClr val="86AB9A"/>
                </a:solidFill>
                <a:latin typeface="Andale Mono" panose="020B0509000000000004" pitchFamily="49" charset="0"/>
                <a:cs typeface="Consolas" panose="020B0609020204030204" pitchFamily="49" charset="0"/>
              </a:rPr>
              <a:t>  - labels:</a:t>
            </a:r>
          </a:p>
          <a:p>
            <a:r>
              <a:rPr lang="en-US" sz="1200" b="1" dirty="0">
                <a:solidFill>
                  <a:srgbClr val="86AB9A"/>
                </a:solidFill>
                <a:latin typeface="Andale Mono" panose="020B0509000000000004" pitchFamily="49" charset="0"/>
                <a:cs typeface="Consolas" panose="020B0609020204030204" pitchFamily="49" charset="0"/>
              </a:rPr>
              <a:t>      platform</a:t>
            </a:r>
            <a:r>
              <a:rPr lang="en-US" sz="1200" b="1" dirty="0">
                <a:solidFill>
                  <a:schemeClr val="accent4">
                    <a:lumMod val="40000"/>
                    <a:lumOff val="60000"/>
                  </a:schemeClr>
                </a:solidFill>
                <a:latin typeface="Andale Mono" panose="020B0509000000000004" pitchFamily="49" charset="0"/>
                <a:cs typeface="Consolas" panose="020B0609020204030204" pitchFamily="49" charset="0"/>
              </a:rPr>
              <a:t>:</a:t>
            </a:r>
            <a:r>
              <a:rPr lang="en-US" sz="1200" b="1" dirty="0">
                <a:solidFill>
                  <a:srgbClr val="FEF3C2"/>
                </a:solidFill>
                <a:latin typeface="Andale Mono" panose="020B0509000000000004" pitchFamily="49" charset="0"/>
                <a:cs typeface="Consolas" panose="020B0609020204030204" pitchFamily="49" charset="0"/>
              </a:rPr>
              <a:t> </a:t>
            </a:r>
            <a:r>
              <a:rPr lang="en-US" sz="1200" b="1" dirty="0" err="1">
                <a:solidFill>
                  <a:srgbClr val="FEF3C2"/>
                </a:solidFill>
                <a:latin typeface="Andale Mono" panose="020B0509000000000004" pitchFamily="49" charset="0"/>
                <a:cs typeface="Consolas" panose="020B0609020204030204" pitchFamily="49" charset="0"/>
              </a:rPr>
              <a:t>ios</a:t>
            </a:r>
            <a:endParaRPr lang="en-US" sz="1200" b="1" dirty="0">
              <a:solidFill>
                <a:srgbClr val="FEF3C2"/>
              </a:solidFill>
              <a:latin typeface="Andale Mono" panose="020B0509000000000004" pitchFamily="49" charset="0"/>
              <a:cs typeface="Consolas" panose="020B0609020204030204" pitchFamily="49" charset="0"/>
            </a:endParaRPr>
          </a:p>
          <a:p>
            <a:r>
              <a:rPr lang="en-US" sz="1200" b="1" dirty="0">
                <a:solidFill>
                  <a:srgbClr val="86AB9A"/>
                </a:solidFill>
                <a:latin typeface="Andale Mono" panose="020B0509000000000004" pitchFamily="49" charset="0"/>
                <a:cs typeface="Consolas" panose="020B0609020204030204" pitchFamily="49" charset="0"/>
              </a:rPr>
              <a:t>---</a:t>
            </a:r>
          </a:p>
          <a:p>
            <a:r>
              <a:rPr lang="en-US" sz="1200" b="1" dirty="0" err="1">
                <a:solidFill>
                  <a:srgbClr val="86AB9A"/>
                </a:solidFill>
                <a:latin typeface="Andale Mono" panose="020B0509000000000004" pitchFamily="49" charset="0"/>
                <a:cs typeface="Consolas" panose="020B0609020204030204" pitchFamily="49" charset="0"/>
              </a:rPr>
              <a:t>apiVersion</a:t>
            </a:r>
            <a:r>
              <a:rPr lang="en-US" sz="1200" b="1" dirty="0">
                <a:solidFill>
                  <a:srgbClr val="86AB9A"/>
                </a:solidFill>
                <a:latin typeface="Andale Mono" panose="020B0509000000000004" pitchFamily="49" charset="0"/>
                <a:cs typeface="Consolas" panose="020B0609020204030204" pitchFamily="49" charset="0"/>
              </a:rPr>
              <a:t>: </a:t>
            </a:r>
            <a:r>
              <a:rPr lang="en-US" sz="1200" b="1" dirty="0" err="1">
                <a:solidFill>
                  <a:srgbClr val="FEF3C2"/>
                </a:solidFill>
                <a:latin typeface="Andale Mono" panose="020B0509000000000004" pitchFamily="49" charset="0"/>
                <a:cs typeface="Consolas" panose="020B0609020204030204" pitchFamily="49" charset="0"/>
              </a:rPr>
              <a:t>config.istio.io</a:t>
            </a:r>
            <a:r>
              <a:rPr lang="en-US" sz="1200" b="1" dirty="0">
                <a:solidFill>
                  <a:srgbClr val="FEF3C2"/>
                </a:solidFill>
                <a:latin typeface="Andale Mono" panose="020B0509000000000004" pitchFamily="49" charset="0"/>
                <a:cs typeface="Consolas" panose="020B0609020204030204" pitchFamily="49" charset="0"/>
              </a:rPr>
              <a:t>/v1alpha2</a:t>
            </a:r>
          </a:p>
          <a:p>
            <a:r>
              <a:rPr lang="en-US" sz="1200" b="1" dirty="0">
                <a:solidFill>
                  <a:srgbClr val="86AB9A"/>
                </a:solidFill>
                <a:latin typeface="Andale Mono" panose="020B0509000000000004" pitchFamily="49" charset="0"/>
                <a:cs typeface="Consolas" panose="020B0609020204030204" pitchFamily="49" charset="0"/>
              </a:rPr>
              <a:t>kind: </a:t>
            </a:r>
            <a:r>
              <a:rPr lang="en-US" sz="1200" b="1" dirty="0" err="1">
                <a:solidFill>
                  <a:srgbClr val="FEF3C2"/>
                </a:solidFill>
                <a:latin typeface="Andale Mono" panose="020B0509000000000004" pitchFamily="49" charset="0"/>
                <a:cs typeface="Consolas" panose="020B0609020204030204" pitchFamily="49" charset="0"/>
              </a:rPr>
              <a:t>RouteRule</a:t>
            </a:r>
            <a:endParaRPr lang="en-US" sz="1200" b="1" dirty="0">
              <a:solidFill>
                <a:srgbClr val="FEF3C2"/>
              </a:solidFill>
              <a:latin typeface="Andale Mono" panose="020B0509000000000004" pitchFamily="49" charset="0"/>
              <a:cs typeface="Consolas" panose="020B0609020204030204" pitchFamily="49" charset="0"/>
            </a:endParaRPr>
          </a:p>
          <a:p>
            <a:r>
              <a:rPr lang="en-US" sz="1200" b="1" dirty="0">
                <a:solidFill>
                  <a:srgbClr val="86AB9A"/>
                </a:solidFill>
                <a:latin typeface="Andale Mono" panose="020B0509000000000004" pitchFamily="49" charset="0"/>
                <a:cs typeface="Consolas" panose="020B0609020204030204" pitchFamily="49" charset="0"/>
              </a:rPr>
              <a:t>metadata:</a:t>
            </a:r>
          </a:p>
          <a:p>
            <a:r>
              <a:rPr lang="en-US" sz="1200" b="1" dirty="0">
                <a:solidFill>
                  <a:srgbClr val="86AB9A"/>
                </a:solidFill>
                <a:latin typeface="Andale Mono" panose="020B0509000000000004" pitchFamily="49" charset="0"/>
                <a:cs typeface="Consolas" panose="020B0609020204030204" pitchFamily="49" charset="0"/>
              </a:rPr>
              <a:t>  name: </a:t>
            </a:r>
            <a:r>
              <a:rPr lang="en-US" sz="1200" b="1" dirty="0">
                <a:solidFill>
                  <a:srgbClr val="FEF3C2"/>
                </a:solidFill>
                <a:latin typeface="Andale Mono" panose="020B0509000000000004" pitchFamily="49" charset="0"/>
                <a:cs typeface="Consolas" panose="020B0609020204030204" pitchFamily="49" charset="0"/>
              </a:rPr>
              <a:t>reviews-android</a:t>
            </a:r>
          </a:p>
          <a:p>
            <a:r>
              <a:rPr lang="en-US" sz="1200" b="1" dirty="0">
                <a:solidFill>
                  <a:srgbClr val="86AB9A"/>
                </a:solidFill>
                <a:latin typeface="Andale Mono" panose="020B0509000000000004" pitchFamily="49" charset="0"/>
                <a:cs typeface="Consolas" panose="020B0609020204030204" pitchFamily="49" charset="0"/>
              </a:rPr>
              <a:t>spec:</a:t>
            </a:r>
          </a:p>
          <a:p>
            <a:r>
              <a:rPr lang="en-US" sz="1200" b="1" dirty="0">
                <a:solidFill>
                  <a:srgbClr val="86AB9A"/>
                </a:solidFill>
                <a:latin typeface="Andale Mono" panose="020B0509000000000004" pitchFamily="49" charset="0"/>
                <a:cs typeface="Consolas" panose="020B0609020204030204" pitchFamily="49" charset="0"/>
              </a:rPr>
              <a:t>  destination:</a:t>
            </a:r>
          </a:p>
          <a:p>
            <a:r>
              <a:rPr lang="en-US" sz="1200" b="1" dirty="0">
                <a:solidFill>
                  <a:srgbClr val="86AB9A"/>
                </a:solidFill>
                <a:latin typeface="Andale Mono" panose="020B0509000000000004" pitchFamily="49" charset="0"/>
                <a:cs typeface="Consolas" panose="020B0609020204030204" pitchFamily="49" charset="0"/>
              </a:rPr>
              <a:t>		name</a:t>
            </a:r>
            <a:r>
              <a:rPr lang="en-US" sz="1200" b="1">
                <a:solidFill>
                  <a:srgbClr val="86AB9A"/>
                </a:solidFill>
                <a:latin typeface="Andale Mono" panose="020B0509000000000004" pitchFamily="49" charset="0"/>
                <a:cs typeface="Consolas" panose="020B0609020204030204" pitchFamily="49" charset="0"/>
              </a:rPr>
              <a:t>: </a:t>
            </a:r>
            <a:r>
              <a:rPr lang="en-US" sz="1200" b="1">
                <a:solidFill>
                  <a:srgbClr val="FEF3C2"/>
                </a:solidFill>
                <a:latin typeface="Andale Mono" panose="020B0509000000000004" pitchFamily="49" charset="0"/>
                <a:cs typeface="Consolas" panose="020B0609020204030204" pitchFamily="49" charset="0"/>
              </a:rPr>
              <a:t>reviews-android</a:t>
            </a:r>
            <a:endParaRPr lang="en-US" sz="1200" b="1" dirty="0">
              <a:solidFill>
                <a:srgbClr val="FEF3C2"/>
              </a:solidFill>
              <a:latin typeface="Andale Mono" panose="020B0509000000000004" pitchFamily="49" charset="0"/>
              <a:cs typeface="Consolas" panose="020B0609020204030204" pitchFamily="49" charset="0"/>
            </a:endParaRPr>
          </a:p>
          <a:p>
            <a:r>
              <a:rPr lang="en-US" sz="1200" b="1" dirty="0">
                <a:solidFill>
                  <a:srgbClr val="86AB9A"/>
                </a:solidFill>
                <a:latin typeface="Andale Mono" panose="020B0509000000000004" pitchFamily="49" charset="0"/>
                <a:cs typeface="Consolas" panose="020B0609020204030204" pitchFamily="49" charset="0"/>
              </a:rPr>
              <a:t>  match:</a:t>
            </a:r>
          </a:p>
          <a:p>
            <a:r>
              <a:rPr lang="en-US" sz="1200" b="1" dirty="0">
                <a:solidFill>
                  <a:srgbClr val="86AB9A"/>
                </a:solidFill>
                <a:latin typeface="Andale Mono" panose="020B0509000000000004" pitchFamily="49" charset="0"/>
                <a:cs typeface="Consolas" panose="020B0609020204030204" pitchFamily="49" charset="0"/>
              </a:rPr>
              <a:t>    request:</a:t>
            </a:r>
          </a:p>
          <a:p>
            <a:r>
              <a:rPr lang="en-US" sz="1200" b="1" dirty="0">
                <a:solidFill>
                  <a:srgbClr val="86AB9A"/>
                </a:solidFill>
                <a:latin typeface="Andale Mono" panose="020B0509000000000004" pitchFamily="49" charset="0"/>
                <a:cs typeface="Consolas" panose="020B0609020204030204" pitchFamily="49" charset="0"/>
              </a:rPr>
              <a:t>      headers:</a:t>
            </a:r>
          </a:p>
          <a:p>
            <a:r>
              <a:rPr lang="en-US" sz="1200" b="1" dirty="0">
                <a:solidFill>
                  <a:srgbClr val="86AB9A"/>
                </a:solidFill>
                <a:latin typeface="Andale Mono" panose="020B0509000000000004" pitchFamily="49" charset="0"/>
                <a:cs typeface="Consolas" panose="020B0609020204030204" pitchFamily="49" charset="0"/>
              </a:rPr>
              <a:t>        user-agent:</a:t>
            </a:r>
          </a:p>
          <a:p>
            <a:r>
              <a:rPr lang="en-US" sz="1200" b="1" dirty="0">
                <a:solidFill>
                  <a:srgbClr val="86AB9A"/>
                </a:solidFill>
                <a:latin typeface="Andale Mono" panose="020B0509000000000004" pitchFamily="49" charset="0"/>
                <a:cs typeface="Consolas" panose="020B0609020204030204" pitchFamily="49" charset="0"/>
              </a:rPr>
              <a:t>          regex: </a:t>
            </a:r>
            <a:r>
              <a:rPr lang="en-US" sz="1200" b="1" dirty="0">
                <a:solidFill>
                  <a:srgbClr val="FEF3C2"/>
                </a:solidFill>
                <a:latin typeface="Andale Mono" panose="020B0509000000000004" pitchFamily="49" charset="0"/>
                <a:cs typeface="Consolas" panose="020B0609020204030204" pitchFamily="49" charset="0"/>
              </a:rPr>
              <a:t>(Android)</a:t>
            </a:r>
          </a:p>
          <a:p>
            <a:r>
              <a:rPr lang="en-US" sz="1200" b="1" dirty="0">
                <a:solidFill>
                  <a:srgbClr val="86AB9A"/>
                </a:solidFill>
                <a:latin typeface="Andale Mono" panose="020B0509000000000004" pitchFamily="49" charset="0"/>
                <a:cs typeface="Consolas" panose="020B0609020204030204" pitchFamily="49" charset="0"/>
              </a:rPr>
              <a:t>  precedence</a:t>
            </a:r>
            <a:r>
              <a:rPr lang="en-US" sz="1200" b="1" dirty="0">
                <a:solidFill>
                  <a:schemeClr val="accent4">
                    <a:lumMod val="40000"/>
                    <a:lumOff val="60000"/>
                  </a:schemeClr>
                </a:solidFill>
                <a:latin typeface="Andale Mono" panose="020B0509000000000004" pitchFamily="49" charset="0"/>
                <a:cs typeface="Consolas" panose="020B0609020204030204" pitchFamily="49" charset="0"/>
              </a:rPr>
              <a:t>:</a:t>
            </a:r>
            <a:r>
              <a:rPr lang="en-US" sz="1200" b="1" dirty="0">
                <a:solidFill>
                  <a:srgbClr val="FEF3C2"/>
                </a:solidFill>
                <a:latin typeface="Andale Mono" panose="020B0509000000000004" pitchFamily="49" charset="0"/>
                <a:cs typeface="Consolas" panose="020B0609020204030204" pitchFamily="49" charset="0"/>
              </a:rPr>
              <a:t> 2</a:t>
            </a:r>
          </a:p>
          <a:p>
            <a:r>
              <a:rPr lang="en-US" sz="1200" b="1" dirty="0">
                <a:solidFill>
                  <a:srgbClr val="86AB9A"/>
                </a:solidFill>
                <a:latin typeface="Andale Mono" panose="020B0509000000000004" pitchFamily="49" charset="0"/>
                <a:cs typeface="Consolas" panose="020B0609020204030204" pitchFamily="49" charset="0"/>
              </a:rPr>
              <a:t>  route:</a:t>
            </a:r>
          </a:p>
          <a:p>
            <a:r>
              <a:rPr lang="en-US" sz="1200" b="1" dirty="0">
                <a:solidFill>
                  <a:srgbClr val="86AB9A"/>
                </a:solidFill>
                <a:latin typeface="Andale Mono" panose="020B0509000000000004" pitchFamily="49" charset="0"/>
                <a:cs typeface="Consolas" panose="020B0609020204030204" pitchFamily="49" charset="0"/>
              </a:rPr>
              <a:t>  - labels:</a:t>
            </a:r>
          </a:p>
          <a:p>
            <a:r>
              <a:rPr lang="en-US" sz="1200" b="1" dirty="0">
                <a:solidFill>
                  <a:srgbClr val="86AB9A"/>
                </a:solidFill>
                <a:latin typeface="Andale Mono" panose="020B0509000000000004" pitchFamily="49" charset="0"/>
                <a:cs typeface="Consolas" panose="020B0609020204030204" pitchFamily="49" charset="0"/>
              </a:rPr>
              <a:t>      platform: </a:t>
            </a:r>
            <a:r>
              <a:rPr lang="en-US" sz="1200" b="1" dirty="0">
                <a:solidFill>
                  <a:srgbClr val="FEF3C2"/>
                </a:solidFill>
                <a:latin typeface="Andale Mono" panose="020B0509000000000004" pitchFamily="49" charset="0"/>
                <a:cs typeface="Consolas" panose="020B0609020204030204" pitchFamily="49" charset="0"/>
              </a:rPr>
              <a:t>android</a:t>
            </a:r>
          </a:p>
        </p:txBody>
      </p:sp>
    </p:spTree>
    <p:extLst>
      <p:ext uri="{BB962C8B-B14F-4D97-AF65-F5344CB8AC3E}">
        <p14:creationId xmlns:p14="http://schemas.microsoft.com/office/powerpoint/2010/main" val="2750023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85800-E7E4-5945-85F6-C8E9223028DB}"/>
              </a:ext>
            </a:extLst>
          </p:cNvPr>
          <p:cNvSpPr>
            <a:spLocks noGrp="1"/>
          </p:cNvSpPr>
          <p:nvPr>
            <p:ph type="title"/>
          </p:nvPr>
        </p:nvSpPr>
        <p:spPr>
          <a:xfrm>
            <a:off x="3941284" y="2709893"/>
            <a:ext cx="3750988" cy="1108188"/>
          </a:xfrm>
        </p:spPr>
        <p:txBody>
          <a:bodyPr/>
          <a:lstStyle/>
          <a:p>
            <a:pPr algn="ctr"/>
            <a:r>
              <a:rPr lang="en-US" dirty="0"/>
              <a:t>Demo: </a:t>
            </a:r>
            <a:br>
              <a:rPr lang="en-US" dirty="0"/>
            </a:br>
            <a:r>
              <a:rPr lang="en-US" dirty="0"/>
              <a:t>Dynamic Header Routing</a:t>
            </a:r>
          </a:p>
        </p:txBody>
      </p:sp>
    </p:spTree>
    <p:extLst>
      <p:ext uri="{BB962C8B-B14F-4D97-AF65-F5344CB8AC3E}">
        <p14:creationId xmlns:p14="http://schemas.microsoft.com/office/powerpoint/2010/main" val="3012564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4F675-44CA-4741-9A0A-5AEF08FB6282}"/>
              </a:ext>
            </a:extLst>
          </p:cNvPr>
          <p:cNvSpPr>
            <a:spLocks noGrp="1"/>
          </p:cNvSpPr>
          <p:nvPr>
            <p:ph type="title"/>
          </p:nvPr>
        </p:nvSpPr>
        <p:spPr/>
        <p:txBody>
          <a:bodyPr/>
          <a:lstStyle/>
          <a:p>
            <a:r>
              <a:rPr lang="en-US" dirty="0"/>
              <a:t>Circuit breaking</a:t>
            </a:r>
          </a:p>
        </p:txBody>
      </p:sp>
      <p:sp>
        <p:nvSpPr>
          <p:cNvPr id="3" name="TextBox 2">
            <a:extLst>
              <a:ext uri="{FF2B5EF4-FFF2-40B4-BE49-F238E27FC236}">
                <a16:creationId xmlns:a16="http://schemas.microsoft.com/office/drawing/2014/main" id="{97F3A008-3012-5240-B26F-B4FC76055512}"/>
              </a:ext>
            </a:extLst>
          </p:cNvPr>
          <p:cNvSpPr txBox="1"/>
          <p:nvPr/>
        </p:nvSpPr>
        <p:spPr>
          <a:xfrm>
            <a:off x="685800" y="1528762"/>
            <a:ext cx="8786813" cy="4872037"/>
          </a:xfrm>
          <a:prstGeom prst="rect">
            <a:avLst/>
          </a:prstGeom>
          <a:noFill/>
        </p:spPr>
        <p:txBody>
          <a:bodyPr wrap="square" rtlCol="0">
            <a:spAutoFit/>
          </a:bodyPr>
          <a:lstStyle/>
          <a:p>
            <a:endParaRPr lang="en-US" sz="1600" dirty="0" err="1">
              <a:solidFill>
                <a:schemeClr val="tx1"/>
              </a:solidFill>
            </a:endParaRPr>
          </a:p>
        </p:txBody>
      </p:sp>
      <p:sp>
        <p:nvSpPr>
          <p:cNvPr id="5" name="TextBox 4">
            <a:extLst>
              <a:ext uri="{FF2B5EF4-FFF2-40B4-BE49-F238E27FC236}">
                <a16:creationId xmlns:a16="http://schemas.microsoft.com/office/drawing/2014/main" id="{74A42BDC-1BAD-6942-B7D7-7201456D7CA7}"/>
              </a:ext>
            </a:extLst>
          </p:cNvPr>
          <p:cNvSpPr txBox="1"/>
          <p:nvPr/>
        </p:nvSpPr>
        <p:spPr>
          <a:xfrm>
            <a:off x="3048000" y="1501855"/>
            <a:ext cx="6705600" cy="9819739"/>
          </a:xfrm>
          <a:prstGeom prst="roundRect">
            <a:avLst>
              <a:gd name="adj" fmla="val 5598"/>
            </a:avLst>
          </a:prstGeom>
          <a:solidFill>
            <a:schemeClr val="bg1"/>
          </a:solidFill>
        </p:spPr>
        <p:txBody>
          <a:bodyPr wrap="square" rtlCol="0">
            <a:spAutoFit/>
          </a:bodyPr>
          <a:lstStyle/>
          <a:p>
            <a:r>
              <a:rPr lang="en-US" sz="2000" b="1" dirty="0" err="1">
                <a:latin typeface="Andale Mono" panose="020B0509000000000004" pitchFamily="49" charset="0"/>
                <a:cs typeface="Courier New" panose="02070309020205020404" pitchFamily="49" charset="0"/>
              </a:rPr>
              <a:t>apiVersion</a:t>
            </a:r>
            <a:r>
              <a:rPr lang="en-US" sz="2000" b="1" dirty="0">
                <a:latin typeface="Andale Mono" panose="020B0509000000000004" pitchFamily="49" charset="0"/>
                <a:cs typeface="Courier New" panose="02070309020205020404" pitchFamily="49" charset="0"/>
              </a:rPr>
              <a:t>: </a:t>
            </a:r>
            <a:r>
              <a:rPr lang="en-US" sz="2000" b="1" dirty="0" err="1">
                <a:latin typeface="Andale Mono" panose="020B0509000000000004" pitchFamily="49" charset="0"/>
                <a:cs typeface="Courier New" panose="02070309020205020404" pitchFamily="49" charset="0"/>
              </a:rPr>
              <a:t>config.istio.io</a:t>
            </a:r>
            <a:r>
              <a:rPr lang="en-US" sz="2000" b="1" dirty="0">
                <a:latin typeface="Andale Mono" panose="020B0509000000000004" pitchFamily="49" charset="0"/>
                <a:cs typeface="Courier New" panose="02070309020205020404" pitchFamily="49" charset="0"/>
              </a:rPr>
              <a:t>/v1alpha2</a:t>
            </a:r>
          </a:p>
          <a:p>
            <a:r>
              <a:rPr lang="en-US" sz="2000" b="1" dirty="0">
                <a:latin typeface="Andale Mono" panose="020B0509000000000004" pitchFamily="49" charset="0"/>
                <a:cs typeface="Courier New" panose="02070309020205020404" pitchFamily="49" charset="0"/>
              </a:rPr>
              <a:t>kind: </a:t>
            </a:r>
            <a:r>
              <a:rPr lang="en-US" sz="2000" b="1" dirty="0" err="1">
                <a:latin typeface="Andale Mono" panose="020B0509000000000004" pitchFamily="49" charset="0"/>
                <a:cs typeface="Courier New" panose="02070309020205020404" pitchFamily="49" charset="0"/>
              </a:rPr>
              <a:t>DestinationPolicy</a:t>
            </a:r>
            <a:endParaRPr lang="en-US" sz="2000" b="1" dirty="0">
              <a:latin typeface="Andale Mono" panose="020B0509000000000004" pitchFamily="49" charset="0"/>
              <a:cs typeface="Courier New" panose="02070309020205020404" pitchFamily="49" charset="0"/>
            </a:endParaRPr>
          </a:p>
          <a:p>
            <a:r>
              <a:rPr lang="en-US" sz="2000" b="1" dirty="0">
                <a:latin typeface="Andale Mono" panose="020B0509000000000004" pitchFamily="49" charset="0"/>
                <a:cs typeface="Courier New" panose="02070309020205020404" pitchFamily="49" charset="0"/>
              </a:rPr>
              <a:t>metadata:</a:t>
            </a:r>
          </a:p>
          <a:p>
            <a:r>
              <a:rPr lang="en-US" sz="2000" b="1" dirty="0">
                <a:latin typeface="Andale Mono" panose="020B0509000000000004" pitchFamily="49" charset="0"/>
                <a:cs typeface="Courier New" panose="02070309020205020404" pitchFamily="49" charset="0"/>
              </a:rPr>
              <a:t>  name: </a:t>
            </a:r>
            <a:r>
              <a:rPr lang="en-US" sz="2000" b="1" dirty="0" err="1">
                <a:latin typeface="Andale Mono" panose="020B0509000000000004" pitchFamily="49" charset="0"/>
                <a:cs typeface="Courier New" panose="02070309020205020404" pitchFamily="49" charset="0"/>
              </a:rPr>
              <a:t>httpbin</a:t>
            </a:r>
            <a:r>
              <a:rPr lang="en-US" sz="2000" b="1" dirty="0">
                <a:latin typeface="Andale Mono" panose="020B0509000000000004" pitchFamily="49" charset="0"/>
                <a:cs typeface="Courier New" panose="02070309020205020404" pitchFamily="49" charset="0"/>
              </a:rPr>
              <a:t>-circuit-breaker</a:t>
            </a:r>
          </a:p>
          <a:p>
            <a:r>
              <a:rPr lang="en-US" sz="2000" b="1" dirty="0">
                <a:latin typeface="Andale Mono" panose="020B0509000000000004" pitchFamily="49" charset="0"/>
                <a:cs typeface="Courier New" panose="02070309020205020404" pitchFamily="49" charset="0"/>
              </a:rPr>
              <a:t>spec:</a:t>
            </a:r>
          </a:p>
          <a:p>
            <a:r>
              <a:rPr lang="en-US" sz="2000" b="1" dirty="0">
                <a:latin typeface="Andale Mono" panose="020B0509000000000004" pitchFamily="49" charset="0"/>
                <a:cs typeface="Courier New" panose="02070309020205020404" pitchFamily="49" charset="0"/>
              </a:rPr>
              <a:t>  destination:</a:t>
            </a:r>
          </a:p>
          <a:p>
            <a:r>
              <a:rPr lang="en-US" sz="2000" b="1" dirty="0">
                <a:latin typeface="Andale Mono" panose="020B0509000000000004" pitchFamily="49" charset="0"/>
                <a:cs typeface="Courier New" panose="02070309020205020404" pitchFamily="49" charset="0"/>
              </a:rPr>
              <a:t>    name: </a:t>
            </a:r>
            <a:r>
              <a:rPr lang="en-US" sz="2000" b="1" dirty="0" err="1">
                <a:latin typeface="Andale Mono" panose="020B0509000000000004" pitchFamily="49" charset="0"/>
                <a:cs typeface="Courier New" panose="02070309020205020404" pitchFamily="49" charset="0"/>
              </a:rPr>
              <a:t>httpbin</a:t>
            </a:r>
            <a:endParaRPr lang="en-US" sz="2000" b="1" dirty="0">
              <a:latin typeface="Andale Mono" panose="020B0509000000000004" pitchFamily="49" charset="0"/>
              <a:cs typeface="Courier New" panose="02070309020205020404" pitchFamily="49" charset="0"/>
            </a:endParaRPr>
          </a:p>
          <a:p>
            <a:r>
              <a:rPr lang="en-US" sz="2000" b="1" dirty="0">
                <a:latin typeface="Andale Mono" panose="020B0509000000000004" pitchFamily="49" charset="0"/>
                <a:cs typeface="Courier New" panose="02070309020205020404" pitchFamily="49" charset="0"/>
              </a:rPr>
              <a:t>  labels:</a:t>
            </a:r>
          </a:p>
          <a:p>
            <a:r>
              <a:rPr lang="en-US" sz="2000" b="1" dirty="0">
                <a:latin typeface="Andale Mono" panose="020B0509000000000004" pitchFamily="49" charset="0"/>
                <a:cs typeface="Courier New" panose="02070309020205020404" pitchFamily="49" charset="0"/>
              </a:rPr>
              <a:t>    version: v1</a:t>
            </a:r>
          </a:p>
          <a:p>
            <a:r>
              <a:rPr lang="en-US" sz="2000" b="1" dirty="0">
                <a:latin typeface="Andale Mono" panose="020B0509000000000004" pitchFamily="49" charset="0"/>
                <a:cs typeface="Courier New" panose="02070309020205020404" pitchFamily="49" charset="0"/>
              </a:rPr>
              <a:t>  </a:t>
            </a:r>
            <a:r>
              <a:rPr lang="en-US" sz="2000" b="1" dirty="0" err="1">
                <a:latin typeface="Andale Mono" panose="020B0509000000000004" pitchFamily="49" charset="0"/>
                <a:cs typeface="Courier New" panose="02070309020205020404" pitchFamily="49" charset="0"/>
              </a:rPr>
              <a:t>circuitBreaker</a:t>
            </a:r>
            <a:r>
              <a:rPr lang="en-US" sz="2000" b="1" dirty="0">
                <a:latin typeface="Andale Mono" panose="020B0509000000000004" pitchFamily="49" charset="0"/>
                <a:cs typeface="Courier New" panose="02070309020205020404" pitchFamily="49" charset="0"/>
              </a:rPr>
              <a:t>:</a:t>
            </a:r>
          </a:p>
          <a:p>
            <a:r>
              <a:rPr lang="en-US" sz="2000" b="1" dirty="0">
                <a:latin typeface="Andale Mono" panose="020B0509000000000004" pitchFamily="49" charset="0"/>
                <a:cs typeface="Courier New" panose="02070309020205020404" pitchFamily="49" charset="0"/>
              </a:rPr>
              <a:t>  - </a:t>
            </a:r>
            <a:r>
              <a:rPr lang="en-US" sz="2000" b="1" dirty="0" err="1">
                <a:latin typeface="Andale Mono" panose="020B0509000000000004" pitchFamily="49" charset="0"/>
                <a:cs typeface="Courier New" panose="02070309020205020404" pitchFamily="49" charset="0"/>
              </a:rPr>
              <a:t>simpleCb</a:t>
            </a:r>
            <a:r>
              <a:rPr lang="en-US" sz="2000" b="1" dirty="0">
                <a:latin typeface="Andale Mono" panose="020B0509000000000004" pitchFamily="49" charset="0"/>
                <a:cs typeface="Courier New" panose="02070309020205020404" pitchFamily="49" charset="0"/>
              </a:rPr>
              <a:t>:</a:t>
            </a:r>
          </a:p>
          <a:p>
            <a:r>
              <a:rPr lang="en-US" sz="2000" b="1" dirty="0">
                <a:latin typeface="Andale Mono" panose="020B0509000000000004" pitchFamily="49" charset="0"/>
                <a:cs typeface="Courier New" panose="02070309020205020404" pitchFamily="49" charset="0"/>
              </a:rPr>
              <a:t>    # Maximum number of connection on destination backend</a:t>
            </a:r>
          </a:p>
          <a:p>
            <a:r>
              <a:rPr lang="en-US" sz="2000" b="1" dirty="0">
                <a:latin typeface="Andale Mono" panose="020B0509000000000004" pitchFamily="49" charset="0"/>
                <a:cs typeface="Courier New" panose="02070309020205020404" pitchFamily="49" charset="0"/>
              </a:rPr>
              <a:t>    </a:t>
            </a:r>
            <a:r>
              <a:rPr lang="en-US" sz="2000" b="1" dirty="0" err="1">
                <a:latin typeface="Andale Mono" panose="020B0509000000000004" pitchFamily="49" charset="0"/>
                <a:cs typeface="Courier New" panose="02070309020205020404" pitchFamily="49" charset="0"/>
              </a:rPr>
              <a:t>maxConnections</a:t>
            </a:r>
            <a:r>
              <a:rPr lang="en-US" sz="2000" b="1" dirty="0">
                <a:latin typeface="Andale Mono" panose="020B0509000000000004" pitchFamily="49" charset="0"/>
                <a:cs typeface="Courier New" panose="02070309020205020404" pitchFamily="49" charset="0"/>
              </a:rPr>
              <a:t>: 1</a:t>
            </a:r>
          </a:p>
          <a:p>
            <a:r>
              <a:rPr lang="en-US" sz="2000" b="1" dirty="0">
                <a:latin typeface="Andale Mono" panose="020B0509000000000004" pitchFamily="49" charset="0"/>
                <a:cs typeface="Courier New" panose="02070309020205020404" pitchFamily="49" charset="0"/>
              </a:rPr>
              <a:t>    # Maximum number of pending requests to destination backend</a:t>
            </a:r>
          </a:p>
          <a:p>
            <a:r>
              <a:rPr lang="en-US" sz="2000" b="1" dirty="0">
                <a:latin typeface="Andale Mono" panose="020B0509000000000004" pitchFamily="49" charset="0"/>
                <a:cs typeface="Courier New" panose="02070309020205020404" pitchFamily="49" charset="0"/>
              </a:rPr>
              <a:t>    httpMaxPendingRequests: 1</a:t>
            </a:r>
          </a:p>
          <a:p>
            <a:r>
              <a:rPr lang="en-US" sz="2000" b="1" dirty="0">
                <a:latin typeface="Andale Mono" panose="020B0509000000000004" pitchFamily="49" charset="0"/>
                <a:cs typeface="Courier New" panose="02070309020205020404" pitchFamily="49" charset="0"/>
              </a:rPr>
              <a:t>    # Minimum time circuit will be opened</a:t>
            </a:r>
          </a:p>
          <a:p>
            <a:r>
              <a:rPr lang="en-US" sz="2000" b="1" dirty="0">
                <a:latin typeface="Andale Mono" panose="020B0509000000000004" pitchFamily="49" charset="0"/>
                <a:cs typeface="Courier New" panose="02070309020205020404" pitchFamily="49" charset="0"/>
              </a:rPr>
              <a:t>    sleepWindow: 3m</a:t>
            </a:r>
          </a:p>
          <a:p>
            <a:r>
              <a:rPr lang="en-US" sz="2000" b="1" dirty="0">
                <a:latin typeface="Andale Mono" panose="020B0509000000000004" pitchFamily="49" charset="0"/>
                <a:cs typeface="Courier New" panose="02070309020205020404" pitchFamily="49" charset="0"/>
              </a:rPr>
              <a:t>    # Time between ejection sweep analysis</a:t>
            </a:r>
          </a:p>
          <a:p>
            <a:r>
              <a:rPr lang="en-US" sz="2000" b="1" dirty="0">
                <a:latin typeface="Andale Mono" panose="020B0509000000000004" pitchFamily="49" charset="0"/>
                <a:cs typeface="Courier New" panose="02070309020205020404" pitchFamily="49" charset="0"/>
              </a:rPr>
              <a:t>    </a:t>
            </a:r>
            <a:r>
              <a:rPr lang="en-US" sz="2000" b="1" dirty="0" err="1">
                <a:latin typeface="Andale Mono" panose="020B0509000000000004" pitchFamily="49" charset="0"/>
                <a:cs typeface="Courier New" panose="02070309020205020404" pitchFamily="49" charset="0"/>
              </a:rPr>
              <a:t>httpDetectionInterval</a:t>
            </a:r>
            <a:r>
              <a:rPr lang="en-US" sz="2000" b="1" dirty="0">
                <a:latin typeface="Andale Mono" panose="020B0509000000000004" pitchFamily="49" charset="0"/>
                <a:cs typeface="Courier New" panose="02070309020205020404" pitchFamily="49" charset="0"/>
              </a:rPr>
              <a:t>: 1s</a:t>
            </a:r>
          </a:p>
          <a:p>
            <a:r>
              <a:rPr lang="en-US" sz="2000" b="1" dirty="0">
                <a:latin typeface="Andale Mono" panose="020B0509000000000004" pitchFamily="49" charset="0"/>
                <a:cs typeface="Courier New" panose="02070309020205020404" pitchFamily="49" charset="0"/>
              </a:rPr>
              <a:t>    # Maximum percentage of hosts to eject if circuit is triggered</a:t>
            </a:r>
          </a:p>
          <a:p>
            <a:r>
              <a:rPr lang="en-US" sz="2000" b="1" dirty="0">
                <a:latin typeface="Andale Mono" panose="020B0509000000000004" pitchFamily="49" charset="0"/>
                <a:cs typeface="Courier New" panose="02070309020205020404" pitchFamily="49" charset="0"/>
              </a:rPr>
              <a:t>    </a:t>
            </a:r>
            <a:r>
              <a:rPr lang="en-US" sz="2000" b="1" dirty="0" err="1">
                <a:latin typeface="Andale Mono" panose="020B0509000000000004" pitchFamily="49" charset="0"/>
                <a:cs typeface="Courier New" panose="02070309020205020404" pitchFamily="49" charset="0"/>
              </a:rPr>
              <a:t>httpMaxEjectionPercent</a:t>
            </a:r>
            <a:r>
              <a:rPr lang="en-US" sz="2000" b="1" dirty="0">
                <a:latin typeface="Andale Mono" panose="020B0509000000000004" pitchFamily="49" charset="0"/>
                <a:cs typeface="Courier New" panose="02070309020205020404" pitchFamily="49" charset="0"/>
              </a:rPr>
              <a:t>: 100</a:t>
            </a:r>
          </a:p>
          <a:p>
            <a:r>
              <a:rPr lang="en-US" sz="2000" b="1" dirty="0">
                <a:latin typeface="Andale Mono" panose="020B0509000000000004" pitchFamily="49" charset="0"/>
                <a:cs typeface="Courier New" panose="02070309020205020404" pitchFamily="49" charset="0"/>
              </a:rPr>
              <a:t>    # Number of 5XX codes before circuit should be opened</a:t>
            </a:r>
          </a:p>
          <a:p>
            <a:r>
              <a:rPr lang="en-US" sz="2000" b="1" dirty="0">
                <a:latin typeface="Andale Mono" panose="020B0509000000000004" pitchFamily="49" charset="0"/>
                <a:cs typeface="Courier New" panose="02070309020205020404" pitchFamily="49" charset="0"/>
              </a:rPr>
              <a:t>    </a:t>
            </a:r>
            <a:r>
              <a:rPr lang="en-US" sz="2000" b="1" dirty="0" err="1">
                <a:latin typeface="Andale Mono" panose="020B0509000000000004" pitchFamily="49" charset="0"/>
                <a:cs typeface="Courier New" panose="02070309020205020404" pitchFamily="49" charset="0"/>
              </a:rPr>
              <a:t>httpConsecutiveErrors</a:t>
            </a:r>
            <a:r>
              <a:rPr lang="en-US" sz="2000" b="1" dirty="0">
                <a:latin typeface="Andale Mono" panose="020B0509000000000004" pitchFamily="49" charset="0"/>
                <a:cs typeface="Courier New" panose="02070309020205020404" pitchFamily="49" charset="0"/>
              </a:rPr>
              <a:t>: 1</a:t>
            </a:r>
          </a:p>
          <a:p>
            <a:r>
              <a:rPr lang="en-US" sz="2000" b="1" dirty="0">
                <a:latin typeface="Andale Mono" panose="020B0509000000000004" pitchFamily="49" charset="0"/>
                <a:cs typeface="Courier New" panose="02070309020205020404" pitchFamily="49" charset="0"/>
              </a:rPr>
              <a:t>    # Max number of requests per connection to a backend</a:t>
            </a:r>
          </a:p>
          <a:p>
            <a:r>
              <a:rPr lang="en-US" sz="2000" b="1" dirty="0">
                <a:latin typeface="Andale Mono" panose="020B0509000000000004" pitchFamily="49" charset="0"/>
                <a:cs typeface="Courier New" panose="02070309020205020404" pitchFamily="49" charset="0"/>
              </a:rPr>
              <a:t>    </a:t>
            </a:r>
            <a:r>
              <a:rPr lang="en-US" sz="2000" b="1" dirty="0" err="1">
                <a:latin typeface="Andale Mono" panose="020B0509000000000004" pitchFamily="49" charset="0"/>
                <a:cs typeface="Courier New" panose="02070309020205020404" pitchFamily="49" charset="0"/>
              </a:rPr>
              <a:t>httpMaxRequestsPerConnection</a:t>
            </a:r>
            <a:r>
              <a:rPr lang="en-US" sz="2000" b="1" dirty="0">
                <a:latin typeface="Andale Mono" panose="020B0509000000000004" pitchFamily="49" charset="0"/>
                <a:cs typeface="Courier New" panose="02070309020205020404" pitchFamily="49" charset="0"/>
              </a:rPr>
              <a:t>: 1</a:t>
            </a:r>
          </a:p>
        </p:txBody>
      </p:sp>
    </p:spTree>
    <p:extLst>
      <p:ext uri="{BB962C8B-B14F-4D97-AF65-F5344CB8AC3E}">
        <p14:creationId xmlns:p14="http://schemas.microsoft.com/office/powerpoint/2010/main" val="3964874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85800-E7E4-5945-85F6-C8E9223028DB}"/>
              </a:ext>
            </a:extLst>
          </p:cNvPr>
          <p:cNvSpPr>
            <a:spLocks noGrp="1"/>
          </p:cNvSpPr>
          <p:nvPr>
            <p:ph type="title"/>
          </p:nvPr>
        </p:nvSpPr>
        <p:spPr>
          <a:xfrm>
            <a:off x="3941284" y="2709893"/>
            <a:ext cx="3750988" cy="738792"/>
          </a:xfrm>
        </p:spPr>
        <p:txBody>
          <a:bodyPr/>
          <a:lstStyle/>
          <a:p>
            <a:pPr algn="ctr"/>
            <a:r>
              <a:rPr lang="en-US" dirty="0"/>
              <a:t>Demo</a:t>
            </a:r>
            <a:br>
              <a:rPr lang="en-US" dirty="0"/>
            </a:br>
            <a:r>
              <a:rPr lang="en-US" dirty="0"/>
              <a:t>Circuit-Breaking</a:t>
            </a:r>
          </a:p>
        </p:txBody>
      </p:sp>
    </p:spTree>
    <p:extLst>
      <p:ext uri="{BB962C8B-B14F-4D97-AF65-F5344CB8AC3E}">
        <p14:creationId xmlns:p14="http://schemas.microsoft.com/office/powerpoint/2010/main" val="3076653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C9385-B265-A946-9AFE-E58F311A14C2}"/>
              </a:ext>
            </a:extLst>
          </p:cNvPr>
          <p:cNvSpPr>
            <a:spLocks noGrp="1"/>
          </p:cNvSpPr>
          <p:nvPr>
            <p:ph type="title"/>
          </p:nvPr>
        </p:nvSpPr>
        <p:spPr/>
        <p:txBody>
          <a:bodyPr/>
          <a:lstStyle/>
          <a:p>
            <a:r>
              <a:rPr lang="en-US" dirty="0"/>
              <a:t>Fault injection</a:t>
            </a:r>
          </a:p>
        </p:txBody>
      </p:sp>
      <p:sp>
        <p:nvSpPr>
          <p:cNvPr id="6" name="TextBox 5">
            <a:extLst>
              <a:ext uri="{FF2B5EF4-FFF2-40B4-BE49-F238E27FC236}">
                <a16:creationId xmlns:a16="http://schemas.microsoft.com/office/drawing/2014/main" id="{F890623A-AF1A-2546-8B6B-06A44830B9DF}"/>
              </a:ext>
            </a:extLst>
          </p:cNvPr>
          <p:cNvSpPr txBox="1"/>
          <p:nvPr/>
        </p:nvSpPr>
        <p:spPr>
          <a:xfrm>
            <a:off x="386917" y="1703851"/>
            <a:ext cx="5594359" cy="4085511"/>
          </a:xfrm>
          <a:prstGeom prst="roundRect">
            <a:avLst>
              <a:gd name="adj" fmla="val 5598"/>
            </a:avLst>
          </a:prstGeom>
          <a:solidFill>
            <a:schemeClr val="tx1"/>
          </a:solidFill>
        </p:spPr>
        <p:txBody>
          <a:bodyPr wrap="square" rtlCol="0">
            <a:spAutoFit/>
          </a:bodyPr>
          <a:lstStyle/>
          <a:p>
            <a:r>
              <a:rPr lang="en-US" b="1" dirty="0" err="1">
                <a:solidFill>
                  <a:srgbClr val="86AB9A"/>
                </a:solidFill>
                <a:latin typeface="Andale Mono" panose="020B0509000000000004" pitchFamily="49" charset="0"/>
                <a:cs typeface="Consolas" panose="020B0609020204030204" pitchFamily="49" charset="0"/>
              </a:rPr>
              <a:t>apiVersion</a:t>
            </a:r>
            <a:r>
              <a:rPr lang="en-US" b="1" dirty="0">
                <a:solidFill>
                  <a:srgbClr val="86AB9A"/>
                </a:solidFill>
                <a:latin typeface="Andale Mono" panose="020B0509000000000004" pitchFamily="49" charset="0"/>
                <a:cs typeface="Consolas" panose="020B0609020204030204" pitchFamily="49" charset="0"/>
              </a:rPr>
              <a:t>:</a:t>
            </a:r>
            <a:r>
              <a:rPr lang="en-US" b="1" dirty="0">
                <a:solidFill>
                  <a:schemeClr val="accent4">
                    <a:lumMod val="40000"/>
                    <a:lumOff val="60000"/>
                  </a:schemeClr>
                </a:solidFill>
                <a:latin typeface="Andale Mono" panose="020B0509000000000004" pitchFamily="49" charset="0"/>
                <a:cs typeface="Consolas" panose="020B0609020204030204" pitchFamily="49" charset="0"/>
              </a:rPr>
              <a:t> </a:t>
            </a:r>
            <a:r>
              <a:rPr lang="en-US" b="1" dirty="0" err="1">
                <a:solidFill>
                  <a:srgbClr val="FEF3C2"/>
                </a:solidFill>
                <a:latin typeface="Andale Mono" panose="020B0509000000000004" pitchFamily="49" charset="0"/>
                <a:cs typeface="Consolas" panose="020B0609020204030204" pitchFamily="49" charset="0"/>
              </a:rPr>
              <a:t>config.istio.io</a:t>
            </a:r>
            <a:r>
              <a:rPr lang="en-US" b="1" dirty="0">
                <a:solidFill>
                  <a:srgbClr val="FEF3C2"/>
                </a:solidFill>
                <a:latin typeface="Andale Mono" panose="020B0509000000000004" pitchFamily="49" charset="0"/>
                <a:cs typeface="Consolas" panose="020B0609020204030204" pitchFamily="49" charset="0"/>
              </a:rPr>
              <a:t>/v1alpha2</a:t>
            </a:r>
          </a:p>
          <a:p>
            <a:r>
              <a:rPr lang="en-US" b="1" dirty="0">
                <a:solidFill>
                  <a:srgbClr val="86AB9A"/>
                </a:solidFill>
                <a:latin typeface="Andale Mono" panose="020B0509000000000004" pitchFamily="49" charset="0"/>
                <a:cs typeface="Consolas" panose="020B0609020204030204" pitchFamily="49" charset="0"/>
              </a:rPr>
              <a:t>kind: </a:t>
            </a:r>
            <a:r>
              <a:rPr lang="en-US" b="1" dirty="0" err="1">
                <a:solidFill>
                  <a:srgbClr val="FEF3C2"/>
                </a:solidFill>
                <a:latin typeface="Andale Mono" panose="020B0509000000000004" pitchFamily="49" charset="0"/>
                <a:cs typeface="Consolas" panose="020B0609020204030204" pitchFamily="49" charset="0"/>
              </a:rPr>
              <a:t>RouteRule</a:t>
            </a:r>
            <a:endParaRPr lang="en-US" b="1" dirty="0">
              <a:solidFill>
                <a:srgbClr val="FEF3C2"/>
              </a:solidFill>
              <a:latin typeface="Andale Mono" panose="020B0509000000000004" pitchFamily="49" charset="0"/>
              <a:cs typeface="Consolas" panose="020B0609020204030204" pitchFamily="49" charset="0"/>
            </a:endParaRPr>
          </a:p>
          <a:p>
            <a:r>
              <a:rPr lang="en-US" b="1" dirty="0">
                <a:solidFill>
                  <a:srgbClr val="86AB9A"/>
                </a:solidFill>
                <a:latin typeface="Andale Mono" panose="020B0509000000000004" pitchFamily="49" charset="0"/>
                <a:cs typeface="Consolas" panose="020B0609020204030204" pitchFamily="49" charset="0"/>
              </a:rPr>
              <a:t>metadata:</a:t>
            </a:r>
          </a:p>
          <a:p>
            <a:r>
              <a:rPr lang="en-US" b="1" dirty="0">
                <a:solidFill>
                  <a:srgbClr val="86AB9A"/>
                </a:solidFill>
                <a:latin typeface="Andale Mono" panose="020B0509000000000004" pitchFamily="49" charset="0"/>
                <a:cs typeface="Consolas" panose="020B0609020204030204" pitchFamily="49" charset="0"/>
              </a:rPr>
              <a:t>  name:</a:t>
            </a:r>
            <a:r>
              <a:rPr lang="en-US" b="1" dirty="0">
                <a:solidFill>
                  <a:schemeClr val="accent4">
                    <a:lumMod val="40000"/>
                    <a:lumOff val="60000"/>
                  </a:schemeClr>
                </a:solidFill>
                <a:latin typeface="Andale Mono" panose="020B0509000000000004" pitchFamily="49" charset="0"/>
                <a:cs typeface="Consolas" panose="020B0609020204030204" pitchFamily="49" charset="0"/>
              </a:rPr>
              <a:t> </a:t>
            </a:r>
            <a:r>
              <a:rPr lang="en-US" b="1" dirty="0">
                <a:solidFill>
                  <a:srgbClr val="FEF3C2"/>
                </a:solidFill>
                <a:latin typeface="Andale Mono" panose="020B0509000000000004" pitchFamily="49" charset="0"/>
                <a:cs typeface="Consolas" panose="020B0609020204030204" pitchFamily="49" charset="0"/>
              </a:rPr>
              <a:t>ratings-default</a:t>
            </a:r>
          </a:p>
          <a:p>
            <a:r>
              <a:rPr lang="en-US" b="1" dirty="0">
                <a:solidFill>
                  <a:srgbClr val="86AB9A"/>
                </a:solidFill>
                <a:latin typeface="Andale Mono" panose="020B0509000000000004" pitchFamily="49" charset="0"/>
                <a:cs typeface="Consolas" panose="020B0609020204030204" pitchFamily="49" charset="0"/>
              </a:rPr>
              <a:t>spec:</a:t>
            </a:r>
          </a:p>
          <a:p>
            <a:r>
              <a:rPr lang="en-US" b="1" dirty="0">
                <a:solidFill>
                  <a:srgbClr val="86AB9A"/>
                </a:solidFill>
                <a:latin typeface="Andale Mono" panose="020B0509000000000004" pitchFamily="49" charset="0"/>
                <a:cs typeface="Consolas" panose="020B0609020204030204" pitchFamily="49" charset="0"/>
              </a:rPr>
              <a:t>  destination:</a:t>
            </a:r>
          </a:p>
          <a:p>
            <a:r>
              <a:rPr lang="en-US" b="1" dirty="0">
                <a:solidFill>
                  <a:srgbClr val="86AB9A"/>
                </a:solidFill>
                <a:latin typeface="Andale Mono" panose="020B0509000000000004" pitchFamily="49" charset="0"/>
                <a:cs typeface="Consolas" panose="020B0609020204030204" pitchFamily="49" charset="0"/>
              </a:rPr>
              <a:t>    name:</a:t>
            </a:r>
            <a:r>
              <a:rPr lang="en-US" b="1" dirty="0">
                <a:solidFill>
                  <a:schemeClr val="accent4">
                    <a:lumMod val="40000"/>
                    <a:lumOff val="60000"/>
                  </a:schemeClr>
                </a:solidFill>
                <a:latin typeface="Andale Mono" panose="020B0509000000000004" pitchFamily="49" charset="0"/>
                <a:cs typeface="Consolas" panose="020B0609020204030204" pitchFamily="49" charset="0"/>
              </a:rPr>
              <a:t> </a:t>
            </a:r>
            <a:r>
              <a:rPr lang="en-US" b="1" dirty="0">
                <a:solidFill>
                  <a:srgbClr val="FEF3C2"/>
                </a:solidFill>
                <a:latin typeface="Andale Mono" panose="020B0509000000000004" pitchFamily="49" charset="0"/>
                <a:cs typeface="Consolas" panose="020B0609020204030204" pitchFamily="49" charset="0"/>
              </a:rPr>
              <a:t>ratings</a:t>
            </a:r>
          </a:p>
          <a:p>
            <a:r>
              <a:rPr lang="en-US" b="1" dirty="0">
                <a:solidFill>
                  <a:srgbClr val="86AB9A"/>
                </a:solidFill>
                <a:latin typeface="Andale Mono" panose="020B0509000000000004" pitchFamily="49" charset="0"/>
                <a:cs typeface="Consolas" panose="020B0609020204030204" pitchFamily="49" charset="0"/>
              </a:rPr>
              <a:t>  route:</a:t>
            </a:r>
          </a:p>
          <a:p>
            <a:r>
              <a:rPr lang="en-US" b="1" dirty="0">
                <a:solidFill>
                  <a:srgbClr val="86AB9A"/>
                </a:solidFill>
                <a:latin typeface="Andale Mono" panose="020B0509000000000004" pitchFamily="49" charset="0"/>
                <a:cs typeface="Consolas" panose="020B0609020204030204" pitchFamily="49" charset="0"/>
              </a:rPr>
              <a:t>  - labels:</a:t>
            </a:r>
          </a:p>
          <a:p>
            <a:r>
              <a:rPr lang="en-US" b="1" dirty="0">
                <a:solidFill>
                  <a:srgbClr val="86AB9A"/>
                </a:solidFill>
                <a:latin typeface="Andale Mono" panose="020B0509000000000004" pitchFamily="49" charset="0"/>
                <a:cs typeface="Consolas" panose="020B0609020204030204" pitchFamily="49" charset="0"/>
              </a:rPr>
              <a:t>      version:</a:t>
            </a:r>
            <a:r>
              <a:rPr lang="en-US" b="1" dirty="0">
                <a:solidFill>
                  <a:schemeClr val="accent4">
                    <a:lumMod val="40000"/>
                    <a:lumOff val="60000"/>
                  </a:schemeClr>
                </a:solidFill>
                <a:latin typeface="Andale Mono" panose="020B0509000000000004" pitchFamily="49" charset="0"/>
                <a:cs typeface="Consolas" panose="020B0609020204030204" pitchFamily="49" charset="0"/>
              </a:rPr>
              <a:t> </a:t>
            </a:r>
            <a:r>
              <a:rPr lang="en-US" b="1" dirty="0">
                <a:solidFill>
                  <a:srgbClr val="FEF3C2"/>
                </a:solidFill>
                <a:latin typeface="Andale Mono" panose="020B0509000000000004" pitchFamily="49" charset="0"/>
                <a:cs typeface="Consolas" panose="020B0609020204030204" pitchFamily="49" charset="0"/>
              </a:rPr>
              <a:t>v1</a:t>
            </a:r>
          </a:p>
          <a:p>
            <a:r>
              <a:rPr lang="en-US" b="1" dirty="0">
                <a:solidFill>
                  <a:srgbClr val="86AB9A"/>
                </a:solidFill>
                <a:latin typeface="Andale Mono" panose="020B0509000000000004" pitchFamily="49" charset="0"/>
                <a:cs typeface="Consolas" panose="020B0609020204030204" pitchFamily="49" charset="0"/>
              </a:rPr>
              <a:t>  </a:t>
            </a:r>
            <a:r>
              <a:rPr lang="en-US" b="1" dirty="0" err="1">
                <a:solidFill>
                  <a:srgbClr val="86AB9A"/>
                </a:solidFill>
                <a:latin typeface="Andale Mono" panose="020B0509000000000004" pitchFamily="49" charset="0"/>
                <a:cs typeface="Consolas" panose="020B0609020204030204" pitchFamily="49" charset="0"/>
              </a:rPr>
              <a:t>httpFault</a:t>
            </a:r>
            <a:r>
              <a:rPr lang="en-US" b="1" dirty="0">
                <a:solidFill>
                  <a:srgbClr val="86AB9A"/>
                </a:solidFill>
                <a:latin typeface="Andale Mono" panose="020B0509000000000004" pitchFamily="49" charset="0"/>
                <a:cs typeface="Consolas" panose="020B0609020204030204" pitchFamily="49" charset="0"/>
              </a:rPr>
              <a:t>:</a:t>
            </a:r>
          </a:p>
          <a:p>
            <a:r>
              <a:rPr lang="en-US" b="1" dirty="0">
                <a:solidFill>
                  <a:srgbClr val="86AB9A"/>
                </a:solidFill>
                <a:latin typeface="Andale Mono" panose="020B0509000000000004" pitchFamily="49" charset="0"/>
                <a:cs typeface="Consolas" panose="020B0609020204030204" pitchFamily="49" charset="0"/>
              </a:rPr>
              <a:t>    delay:</a:t>
            </a:r>
          </a:p>
          <a:p>
            <a:r>
              <a:rPr lang="en-US" b="1" dirty="0">
                <a:solidFill>
                  <a:srgbClr val="86AB9A"/>
                </a:solidFill>
                <a:latin typeface="Andale Mono" panose="020B0509000000000004" pitchFamily="49" charset="0"/>
                <a:cs typeface="Consolas" panose="020B0609020204030204" pitchFamily="49" charset="0"/>
              </a:rPr>
              <a:t>      percent: </a:t>
            </a:r>
            <a:r>
              <a:rPr lang="en-US" b="1" dirty="0">
                <a:solidFill>
                  <a:srgbClr val="FEF3C2"/>
                </a:solidFill>
                <a:latin typeface="Andale Mono" panose="020B0509000000000004" pitchFamily="49" charset="0"/>
                <a:cs typeface="Consolas" panose="020B0609020204030204" pitchFamily="49" charset="0"/>
              </a:rPr>
              <a:t>100</a:t>
            </a:r>
          </a:p>
          <a:p>
            <a:r>
              <a:rPr lang="en-US" b="1" dirty="0">
                <a:solidFill>
                  <a:srgbClr val="86AB9A"/>
                </a:solidFill>
                <a:latin typeface="Andale Mono" panose="020B0509000000000004" pitchFamily="49" charset="0"/>
                <a:cs typeface="Consolas" panose="020B0609020204030204" pitchFamily="49" charset="0"/>
              </a:rPr>
              <a:t>      </a:t>
            </a:r>
            <a:r>
              <a:rPr lang="en-US" b="1" dirty="0" err="1">
                <a:solidFill>
                  <a:srgbClr val="86AB9A"/>
                </a:solidFill>
                <a:latin typeface="Andale Mono" panose="020B0509000000000004" pitchFamily="49" charset="0"/>
                <a:cs typeface="Consolas" panose="020B0609020204030204" pitchFamily="49" charset="0"/>
              </a:rPr>
              <a:t>fixedDelay</a:t>
            </a:r>
            <a:r>
              <a:rPr lang="en-US" b="1" dirty="0">
                <a:solidFill>
                  <a:srgbClr val="86AB9A"/>
                </a:solidFill>
                <a:latin typeface="Andale Mono" panose="020B0509000000000004" pitchFamily="49" charset="0"/>
                <a:cs typeface="Consolas" panose="020B0609020204030204" pitchFamily="49" charset="0"/>
              </a:rPr>
              <a:t>: </a:t>
            </a:r>
            <a:r>
              <a:rPr lang="en-US" b="1" dirty="0">
                <a:solidFill>
                  <a:srgbClr val="FEF3C2"/>
                </a:solidFill>
                <a:latin typeface="Andale Mono" panose="020B0509000000000004" pitchFamily="49" charset="0"/>
                <a:cs typeface="Consolas" panose="020B0609020204030204" pitchFamily="49" charset="0"/>
              </a:rPr>
              <a:t>2s</a:t>
            </a:r>
          </a:p>
        </p:txBody>
      </p:sp>
      <p:sp>
        <p:nvSpPr>
          <p:cNvPr id="7" name="TextBox 6">
            <a:extLst>
              <a:ext uri="{FF2B5EF4-FFF2-40B4-BE49-F238E27FC236}">
                <a16:creationId xmlns:a16="http://schemas.microsoft.com/office/drawing/2014/main" id="{C636CAC6-1D3E-2C4B-B7D8-2CDAF3E19A87}"/>
              </a:ext>
            </a:extLst>
          </p:cNvPr>
          <p:cNvSpPr txBox="1"/>
          <p:nvPr/>
        </p:nvSpPr>
        <p:spPr>
          <a:xfrm>
            <a:off x="6302889" y="1703851"/>
            <a:ext cx="5594359" cy="4085511"/>
          </a:xfrm>
          <a:prstGeom prst="roundRect">
            <a:avLst>
              <a:gd name="adj" fmla="val 5598"/>
            </a:avLst>
          </a:prstGeom>
          <a:solidFill>
            <a:schemeClr val="tx1"/>
          </a:solidFill>
        </p:spPr>
        <p:txBody>
          <a:bodyPr wrap="square" rtlCol="0">
            <a:noAutofit/>
          </a:bodyPr>
          <a:lstStyle/>
          <a:p>
            <a:r>
              <a:rPr lang="en-US" b="1" dirty="0" err="1">
                <a:solidFill>
                  <a:srgbClr val="86AB9A"/>
                </a:solidFill>
                <a:latin typeface="Andale Mono" panose="020B0509000000000004" pitchFamily="49" charset="0"/>
                <a:cs typeface="Consolas" panose="020B0609020204030204" pitchFamily="49" charset="0"/>
              </a:rPr>
              <a:t>apiVersion</a:t>
            </a:r>
            <a:r>
              <a:rPr lang="en-US" b="1" dirty="0">
                <a:solidFill>
                  <a:srgbClr val="86AB9A"/>
                </a:solidFill>
                <a:latin typeface="Andale Mono" panose="020B0509000000000004" pitchFamily="49" charset="0"/>
                <a:cs typeface="Consolas" panose="020B0609020204030204" pitchFamily="49" charset="0"/>
              </a:rPr>
              <a:t>:</a:t>
            </a:r>
            <a:r>
              <a:rPr lang="en-US" b="1" dirty="0">
                <a:solidFill>
                  <a:schemeClr val="accent4">
                    <a:lumMod val="40000"/>
                    <a:lumOff val="60000"/>
                  </a:schemeClr>
                </a:solidFill>
                <a:latin typeface="Andale Mono" panose="020B0509000000000004" pitchFamily="49" charset="0"/>
                <a:cs typeface="Consolas" panose="020B0609020204030204" pitchFamily="49" charset="0"/>
              </a:rPr>
              <a:t> </a:t>
            </a:r>
            <a:r>
              <a:rPr lang="en-US" b="1" dirty="0" err="1">
                <a:solidFill>
                  <a:srgbClr val="FEF3C2"/>
                </a:solidFill>
                <a:latin typeface="Andale Mono" panose="020B0509000000000004" pitchFamily="49" charset="0"/>
                <a:cs typeface="Consolas" panose="020B0609020204030204" pitchFamily="49" charset="0"/>
              </a:rPr>
              <a:t>config.istio.io</a:t>
            </a:r>
            <a:r>
              <a:rPr lang="en-US" b="1" dirty="0">
                <a:solidFill>
                  <a:srgbClr val="FEF3C2"/>
                </a:solidFill>
                <a:latin typeface="Andale Mono" panose="020B0509000000000004" pitchFamily="49" charset="0"/>
                <a:cs typeface="Consolas" panose="020B0609020204030204" pitchFamily="49" charset="0"/>
              </a:rPr>
              <a:t>/v1alpha2</a:t>
            </a:r>
          </a:p>
          <a:p>
            <a:r>
              <a:rPr lang="en-US" b="1" dirty="0">
                <a:solidFill>
                  <a:srgbClr val="86AB9A"/>
                </a:solidFill>
                <a:latin typeface="Andale Mono" panose="020B0509000000000004" pitchFamily="49" charset="0"/>
                <a:cs typeface="Consolas" panose="020B0609020204030204" pitchFamily="49" charset="0"/>
              </a:rPr>
              <a:t>kind: </a:t>
            </a:r>
            <a:r>
              <a:rPr lang="en-US" b="1" dirty="0" err="1">
                <a:solidFill>
                  <a:srgbClr val="FEF3C2"/>
                </a:solidFill>
                <a:latin typeface="Andale Mono" panose="020B0509000000000004" pitchFamily="49" charset="0"/>
                <a:cs typeface="Consolas" panose="020B0609020204030204" pitchFamily="49" charset="0"/>
              </a:rPr>
              <a:t>RouteRule</a:t>
            </a:r>
            <a:endParaRPr lang="en-US" b="1" dirty="0">
              <a:solidFill>
                <a:srgbClr val="FEF3C2"/>
              </a:solidFill>
              <a:latin typeface="Andale Mono" panose="020B0509000000000004" pitchFamily="49" charset="0"/>
              <a:cs typeface="Consolas" panose="020B0609020204030204" pitchFamily="49" charset="0"/>
            </a:endParaRPr>
          </a:p>
          <a:p>
            <a:r>
              <a:rPr lang="en-US" b="1" dirty="0">
                <a:solidFill>
                  <a:srgbClr val="86AB9A"/>
                </a:solidFill>
                <a:latin typeface="Andale Mono" panose="020B0509000000000004" pitchFamily="49" charset="0"/>
                <a:cs typeface="Consolas" panose="020B0609020204030204" pitchFamily="49" charset="0"/>
              </a:rPr>
              <a:t>metadata:</a:t>
            </a:r>
          </a:p>
          <a:p>
            <a:r>
              <a:rPr lang="en-US" b="1" dirty="0">
                <a:solidFill>
                  <a:srgbClr val="86AB9A"/>
                </a:solidFill>
                <a:latin typeface="Andale Mono" panose="020B0509000000000004" pitchFamily="49" charset="0"/>
                <a:cs typeface="Consolas" panose="020B0609020204030204" pitchFamily="49" charset="0"/>
              </a:rPr>
              <a:t>  name:</a:t>
            </a:r>
            <a:r>
              <a:rPr lang="en-US" b="1" dirty="0">
                <a:solidFill>
                  <a:schemeClr val="accent4">
                    <a:lumMod val="40000"/>
                    <a:lumOff val="60000"/>
                  </a:schemeClr>
                </a:solidFill>
                <a:latin typeface="Andale Mono" panose="020B0509000000000004" pitchFamily="49" charset="0"/>
                <a:cs typeface="Consolas" panose="020B0609020204030204" pitchFamily="49" charset="0"/>
              </a:rPr>
              <a:t> </a:t>
            </a:r>
            <a:r>
              <a:rPr lang="en-US" b="1" dirty="0">
                <a:solidFill>
                  <a:srgbClr val="FEF3C2"/>
                </a:solidFill>
                <a:latin typeface="Andale Mono" panose="020B0509000000000004" pitchFamily="49" charset="0"/>
                <a:cs typeface="Consolas" panose="020B0609020204030204" pitchFamily="49" charset="0"/>
              </a:rPr>
              <a:t>reviews-default</a:t>
            </a:r>
          </a:p>
          <a:p>
            <a:r>
              <a:rPr lang="en-US" b="1" dirty="0">
                <a:solidFill>
                  <a:srgbClr val="86AB9A"/>
                </a:solidFill>
                <a:latin typeface="Andale Mono" panose="020B0509000000000004" pitchFamily="49" charset="0"/>
                <a:cs typeface="Consolas" panose="020B0609020204030204" pitchFamily="49" charset="0"/>
              </a:rPr>
              <a:t>spec:</a:t>
            </a:r>
          </a:p>
          <a:p>
            <a:r>
              <a:rPr lang="en-US" b="1" dirty="0">
                <a:solidFill>
                  <a:srgbClr val="86AB9A"/>
                </a:solidFill>
                <a:latin typeface="Andale Mono" panose="020B0509000000000004" pitchFamily="49" charset="0"/>
                <a:cs typeface="Consolas" panose="020B0609020204030204" pitchFamily="49" charset="0"/>
              </a:rPr>
              <a:t>  destination:</a:t>
            </a:r>
          </a:p>
          <a:p>
            <a:r>
              <a:rPr lang="en-US" b="1" dirty="0">
                <a:solidFill>
                  <a:srgbClr val="86AB9A"/>
                </a:solidFill>
                <a:latin typeface="Andale Mono" panose="020B0509000000000004" pitchFamily="49" charset="0"/>
                <a:cs typeface="Consolas" panose="020B0609020204030204" pitchFamily="49" charset="0"/>
              </a:rPr>
              <a:t>    name:</a:t>
            </a:r>
            <a:r>
              <a:rPr lang="en-US" b="1" dirty="0">
                <a:solidFill>
                  <a:schemeClr val="accent4">
                    <a:lumMod val="40000"/>
                    <a:lumOff val="60000"/>
                  </a:schemeClr>
                </a:solidFill>
                <a:latin typeface="Andale Mono" panose="020B0509000000000004" pitchFamily="49" charset="0"/>
                <a:cs typeface="Consolas" panose="020B0609020204030204" pitchFamily="49" charset="0"/>
              </a:rPr>
              <a:t> </a:t>
            </a:r>
            <a:r>
              <a:rPr lang="en-US" b="1" dirty="0">
                <a:solidFill>
                  <a:srgbClr val="FEF3C2"/>
                </a:solidFill>
                <a:latin typeface="Andale Mono" panose="020B0509000000000004" pitchFamily="49" charset="0"/>
                <a:cs typeface="Consolas" panose="020B0609020204030204" pitchFamily="49" charset="0"/>
              </a:rPr>
              <a:t>reviews</a:t>
            </a:r>
          </a:p>
          <a:p>
            <a:r>
              <a:rPr lang="en-US" b="1" dirty="0">
                <a:solidFill>
                  <a:srgbClr val="86AB9A"/>
                </a:solidFill>
                <a:latin typeface="Andale Mono" panose="020B0509000000000004" pitchFamily="49" charset="0"/>
                <a:cs typeface="Consolas" panose="020B0609020204030204" pitchFamily="49" charset="0"/>
              </a:rPr>
              <a:t>  route:</a:t>
            </a:r>
          </a:p>
          <a:p>
            <a:r>
              <a:rPr lang="en-US" b="1" dirty="0">
                <a:solidFill>
                  <a:srgbClr val="86AB9A"/>
                </a:solidFill>
                <a:latin typeface="Andale Mono" panose="020B0509000000000004" pitchFamily="49" charset="0"/>
                <a:cs typeface="Consolas" panose="020B0609020204030204" pitchFamily="49" charset="0"/>
              </a:rPr>
              <a:t>  - labels:</a:t>
            </a:r>
          </a:p>
          <a:p>
            <a:r>
              <a:rPr lang="en-US" b="1" dirty="0">
                <a:solidFill>
                  <a:srgbClr val="86AB9A"/>
                </a:solidFill>
                <a:latin typeface="Andale Mono" panose="020B0509000000000004" pitchFamily="49" charset="0"/>
                <a:cs typeface="Consolas" panose="020B0609020204030204" pitchFamily="49" charset="0"/>
              </a:rPr>
              <a:t>      version:</a:t>
            </a:r>
            <a:r>
              <a:rPr lang="en-US" b="1" dirty="0">
                <a:solidFill>
                  <a:schemeClr val="accent4">
                    <a:lumMod val="40000"/>
                    <a:lumOff val="60000"/>
                  </a:schemeClr>
                </a:solidFill>
                <a:latin typeface="Andale Mono" panose="020B0509000000000004" pitchFamily="49" charset="0"/>
                <a:cs typeface="Consolas" panose="020B0609020204030204" pitchFamily="49" charset="0"/>
              </a:rPr>
              <a:t> </a:t>
            </a:r>
            <a:r>
              <a:rPr lang="en-US" b="1" dirty="0">
                <a:solidFill>
                  <a:srgbClr val="FEF3C2"/>
                </a:solidFill>
                <a:latin typeface="Andale Mono" panose="020B0509000000000004" pitchFamily="49" charset="0"/>
                <a:cs typeface="Consolas" panose="020B0609020204030204" pitchFamily="49" charset="0"/>
              </a:rPr>
              <a:t>v2</a:t>
            </a:r>
          </a:p>
          <a:p>
            <a:r>
              <a:rPr lang="en-US" b="1" dirty="0">
                <a:solidFill>
                  <a:srgbClr val="86AB9A"/>
                </a:solidFill>
                <a:latin typeface="Andale Mono" panose="020B0509000000000004" pitchFamily="49" charset="0"/>
                <a:cs typeface="Consolas" panose="020B0609020204030204" pitchFamily="49" charset="0"/>
              </a:rPr>
              <a:t>  </a:t>
            </a:r>
            <a:r>
              <a:rPr lang="en-US" b="1" dirty="0" err="1">
                <a:solidFill>
                  <a:srgbClr val="86AB9A"/>
                </a:solidFill>
                <a:latin typeface="Andale Mono" panose="020B0509000000000004" pitchFamily="49" charset="0"/>
                <a:cs typeface="Consolas" panose="020B0609020204030204" pitchFamily="49" charset="0"/>
              </a:rPr>
              <a:t>httpReqTimeout</a:t>
            </a:r>
            <a:r>
              <a:rPr lang="en-US" b="1" dirty="0">
                <a:solidFill>
                  <a:srgbClr val="86AB9A"/>
                </a:solidFill>
                <a:latin typeface="Andale Mono" panose="020B0509000000000004" pitchFamily="49" charset="0"/>
                <a:cs typeface="Consolas" panose="020B0609020204030204" pitchFamily="49" charset="0"/>
              </a:rPr>
              <a:t>:</a:t>
            </a:r>
          </a:p>
          <a:p>
            <a:r>
              <a:rPr lang="en-US" b="1" dirty="0">
                <a:solidFill>
                  <a:srgbClr val="86AB9A"/>
                </a:solidFill>
                <a:latin typeface="Andale Mono" panose="020B0509000000000004" pitchFamily="49" charset="0"/>
                <a:cs typeface="Consolas" panose="020B0609020204030204" pitchFamily="49" charset="0"/>
              </a:rPr>
              <a:t>    </a:t>
            </a:r>
            <a:r>
              <a:rPr lang="en-US" b="1" dirty="0" err="1">
                <a:solidFill>
                  <a:srgbClr val="86AB9A"/>
                </a:solidFill>
                <a:latin typeface="Andale Mono" panose="020B0509000000000004" pitchFamily="49" charset="0"/>
                <a:cs typeface="Consolas" panose="020B0609020204030204" pitchFamily="49" charset="0"/>
              </a:rPr>
              <a:t>simpleTimeout</a:t>
            </a:r>
            <a:r>
              <a:rPr lang="en-US" b="1" dirty="0">
                <a:solidFill>
                  <a:srgbClr val="86AB9A"/>
                </a:solidFill>
                <a:latin typeface="Andale Mono" panose="020B0509000000000004" pitchFamily="49" charset="0"/>
                <a:cs typeface="Consolas" panose="020B0609020204030204" pitchFamily="49" charset="0"/>
              </a:rPr>
              <a:t>:</a:t>
            </a:r>
          </a:p>
          <a:p>
            <a:r>
              <a:rPr lang="en-US" b="1" dirty="0">
                <a:solidFill>
                  <a:srgbClr val="86AB9A"/>
                </a:solidFill>
                <a:latin typeface="Andale Mono" panose="020B0509000000000004" pitchFamily="49" charset="0"/>
                <a:cs typeface="Consolas" panose="020B0609020204030204" pitchFamily="49" charset="0"/>
              </a:rPr>
              <a:t>      timeout: </a:t>
            </a:r>
            <a:r>
              <a:rPr lang="en-US" b="1" dirty="0">
                <a:solidFill>
                  <a:srgbClr val="FEF3C2"/>
                </a:solidFill>
                <a:latin typeface="Andale Mono" panose="020B0509000000000004" pitchFamily="49" charset="0"/>
                <a:cs typeface="Consolas" panose="020B0609020204030204" pitchFamily="49" charset="0"/>
              </a:rPr>
              <a:t>1s</a:t>
            </a:r>
          </a:p>
        </p:txBody>
      </p:sp>
    </p:spTree>
    <p:extLst>
      <p:ext uri="{BB962C8B-B14F-4D97-AF65-F5344CB8AC3E}">
        <p14:creationId xmlns:p14="http://schemas.microsoft.com/office/powerpoint/2010/main" val="2557811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F3AD3F6E-C0DD-7742-A04A-180585636251}"/>
              </a:ext>
            </a:extLst>
          </p:cNvPr>
          <p:cNvSpPr/>
          <p:nvPr/>
        </p:nvSpPr>
        <p:spPr bwMode="auto">
          <a:xfrm>
            <a:off x="923544" y="1258562"/>
            <a:ext cx="1972612" cy="2780037"/>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Pod</a:t>
            </a:r>
          </a:p>
        </p:txBody>
      </p:sp>
      <p:sp>
        <p:nvSpPr>
          <p:cNvPr id="19" name="Rounded Rectangle 18">
            <a:extLst>
              <a:ext uri="{FF2B5EF4-FFF2-40B4-BE49-F238E27FC236}">
                <a16:creationId xmlns:a16="http://schemas.microsoft.com/office/drawing/2014/main" id="{CE20CAE2-369D-0B4E-9E2D-CAA5D9E3F0F6}"/>
              </a:ext>
            </a:extLst>
          </p:cNvPr>
          <p:cNvSpPr/>
          <p:nvPr/>
        </p:nvSpPr>
        <p:spPr bwMode="auto">
          <a:xfrm>
            <a:off x="1278660" y="1822993"/>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reviews</a:t>
            </a:r>
          </a:p>
        </p:txBody>
      </p:sp>
      <p:sp>
        <p:nvSpPr>
          <p:cNvPr id="25" name="Rounded Rectangle 24">
            <a:extLst>
              <a:ext uri="{FF2B5EF4-FFF2-40B4-BE49-F238E27FC236}">
                <a16:creationId xmlns:a16="http://schemas.microsoft.com/office/drawing/2014/main" id="{3C383D94-0B5D-6342-87B1-10ED0D9D41FB}"/>
              </a:ext>
            </a:extLst>
          </p:cNvPr>
          <p:cNvSpPr/>
          <p:nvPr/>
        </p:nvSpPr>
        <p:spPr bwMode="auto">
          <a:xfrm>
            <a:off x="9372600" y="1258563"/>
            <a:ext cx="1972612" cy="2780036"/>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Pod</a:t>
            </a:r>
          </a:p>
        </p:txBody>
      </p:sp>
      <p:sp>
        <p:nvSpPr>
          <p:cNvPr id="26" name="Rounded Rectangle 25">
            <a:extLst>
              <a:ext uri="{FF2B5EF4-FFF2-40B4-BE49-F238E27FC236}">
                <a16:creationId xmlns:a16="http://schemas.microsoft.com/office/drawing/2014/main" id="{9EF86DA6-AD3A-5F40-A7EB-4F5F2097E92B}"/>
              </a:ext>
            </a:extLst>
          </p:cNvPr>
          <p:cNvSpPr/>
          <p:nvPr/>
        </p:nvSpPr>
        <p:spPr bwMode="auto">
          <a:xfrm>
            <a:off x="9727716" y="1822993"/>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ratings</a:t>
            </a:r>
          </a:p>
        </p:txBody>
      </p:sp>
      <p:sp>
        <p:nvSpPr>
          <p:cNvPr id="21" name="Rounded Rectangle 20">
            <a:extLst>
              <a:ext uri="{FF2B5EF4-FFF2-40B4-BE49-F238E27FC236}">
                <a16:creationId xmlns:a16="http://schemas.microsoft.com/office/drawing/2014/main" id="{44295788-89AB-9744-A8D8-19292D0D420C}"/>
              </a:ext>
            </a:extLst>
          </p:cNvPr>
          <p:cNvSpPr/>
          <p:nvPr/>
        </p:nvSpPr>
        <p:spPr bwMode="auto">
          <a:xfrm>
            <a:off x="1278660" y="2967372"/>
            <a:ext cx="1295400" cy="457200"/>
          </a:xfrm>
          <a:prstGeom prst="roundRect">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Envoy</a:t>
            </a:r>
          </a:p>
        </p:txBody>
      </p:sp>
      <p:sp>
        <p:nvSpPr>
          <p:cNvPr id="27" name="Rounded Rectangle 26">
            <a:extLst>
              <a:ext uri="{FF2B5EF4-FFF2-40B4-BE49-F238E27FC236}">
                <a16:creationId xmlns:a16="http://schemas.microsoft.com/office/drawing/2014/main" id="{9C543BFF-938A-3C4C-ADA2-AEC08E230BBA}"/>
              </a:ext>
            </a:extLst>
          </p:cNvPr>
          <p:cNvSpPr/>
          <p:nvPr/>
        </p:nvSpPr>
        <p:spPr bwMode="auto">
          <a:xfrm>
            <a:off x="9727716" y="2967372"/>
            <a:ext cx="1295400" cy="457200"/>
          </a:xfrm>
          <a:prstGeom prst="roundRect">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Envoy</a:t>
            </a:r>
          </a:p>
        </p:txBody>
      </p:sp>
      <p:cxnSp>
        <p:nvCxnSpPr>
          <p:cNvPr id="46" name="Straight Arrow Connector 45">
            <a:extLst>
              <a:ext uri="{FF2B5EF4-FFF2-40B4-BE49-F238E27FC236}">
                <a16:creationId xmlns:a16="http://schemas.microsoft.com/office/drawing/2014/main" id="{143C35BF-8A70-F046-8E65-4CFADF62A6FC}"/>
              </a:ext>
            </a:extLst>
          </p:cNvPr>
          <p:cNvCxnSpPr>
            <a:cxnSpLocks/>
            <a:stCxn id="19" idx="2"/>
            <a:endCxn id="21" idx="0"/>
          </p:cNvCxnSpPr>
          <p:nvPr/>
        </p:nvCxnSpPr>
        <p:spPr bwMode="auto">
          <a:xfrm>
            <a:off x="1926360" y="2280193"/>
            <a:ext cx="0" cy="687179"/>
          </a:xfrm>
          <a:prstGeom prst="straightConnector1">
            <a:avLst/>
          </a:prstGeom>
          <a:noFill/>
          <a:ln w="38100" cap="flat" cmpd="sng" algn="ctr">
            <a:solidFill>
              <a:schemeClr val="tx2"/>
            </a:solidFill>
            <a:prstDash val="solid"/>
            <a:round/>
            <a:headEnd type="stealth" w="lg" len="lg"/>
            <a:tailEnd type="stealth" w="lg" len="lg"/>
          </a:ln>
          <a:effectLst/>
        </p:spPr>
      </p:cxnSp>
      <p:cxnSp>
        <p:nvCxnSpPr>
          <p:cNvPr id="49" name="Straight Arrow Connector 48">
            <a:extLst>
              <a:ext uri="{FF2B5EF4-FFF2-40B4-BE49-F238E27FC236}">
                <a16:creationId xmlns:a16="http://schemas.microsoft.com/office/drawing/2014/main" id="{C50A4021-1D6E-EB4B-A651-481EC6198E80}"/>
              </a:ext>
            </a:extLst>
          </p:cNvPr>
          <p:cNvCxnSpPr>
            <a:cxnSpLocks/>
            <a:stCxn id="27" idx="0"/>
            <a:endCxn id="26" idx="2"/>
          </p:cNvCxnSpPr>
          <p:nvPr/>
        </p:nvCxnSpPr>
        <p:spPr bwMode="auto">
          <a:xfrm flipV="1">
            <a:off x="10375416" y="2280193"/>
            <a:ext cx="0" cy="687179"/>
          </a:xfrm>
          <a:prstGeom prst="straightConnector1">
            <a:avLst/>
          </a:prstGeom>
          <a:noFill/>
          <a:ln w="38100" cap="flat" cmpd="sng" algn="ctr">
            <a:solidFill>
              <a:schemeClr val="tx2"/>
            </a:solidFill>
            <a:prstDash val="solid"/>
            <a:round/>
            <a:headEnd type="stealth" w="lg" len="lg"/>
            <a:tailEnd type="stealth" w="lg" len="lg"/>
          </a:ln>
          <a:effectLst/>
        </p:spPr>
      </p:cxnSp>
      <p:cxnSp>
        <p:nvCxnSpPr>
          <p:cNvPr id="53" name="Straight Arrow Connector 52">
            <a:extLst>
              <a:ext uri="{FF2B5EF4-FFF2-40B4-BE49-F238E27FC236}">
                <a16:creationId xmlns:a16="http://schemas.microsoft.com/office/drawing/2014/main" id="{47E0CF70-E90F-D24B-B431-AC82CF5EA4DD}"/>
              </a:ext>
            </a:extLst>
          </p:cNvPr>
          <p:cNvCxnSpPr>
            <a:cxnSpLocks/>
            <a:endCxn id="27" idx="1"/>
          </p:cNvCxnSpPr>
          <p:nvPr/>
        </p:nvCxnSpPr>
        <p:spPr bwMode="auto">
          <a:xfrm>
            <a:off x="2574060" y="3195972"/>
            <a:ext cx="7153656" cy="0"/>
          </a:xfrm>
          <a:prstGeom prst="straightConnector1">
            <a:avLst/>
          </a:prstGeom>
          <a:noFill/>
          <a:ln w="38100" cap="flat" cmpd="sng" algn="ctr">
            <a:solidFill>
              <a:schemeClr val="tx2"/>
            </a:solidFill>
            <a:prstDash val="solid"/>
            <a:round/>
            <a:headEnd type="none" w="med" len="med"/>
            <a:tailEnd type="stealth" w="lg" len="lg"/>
          </a:ln>
          <a:effectLst/>
        </p:spPr>
      </p:cxnSp>
      <p:sp>
        <p:nvSpPr>
          <p:cNvPr id="3" name="TextBox 2">
            <a:extLst>
              <a:ext uri="{FF2B5EF4-FFF2-40B4-BE49-F238E27FC236}">
                <a16:creationId xmlns:a16="http://schemas.microsoft.com/office/drawing/2014/main" id="{E1011850-0885-6F42-926F-5D69D690D88A}"/>
              </a:ext>
            </a:extLst>
          </p:cNvPr>
          <p:cNvSpPr txBox="1"/>
          <p:nvPr/>
        </p:nvSpPr>
        <p:spPr>
          <a:xfrm>
            <a:off x="3733800" y="3799791"/>
            <a:ext cx="1752600" cy="338554"/>
          </a:xfrm>
          <a:prstGeom prst="rect">
            <a:avLst/>
          </a:prstGeom>
          <a:noFill/>
        </p:spPr>
        <p:txBody>
          <a:bodyPr wrap="square" rtlCol="0">
            <a:spAutoFit/>
          </a:bodyPr>
          <a:lstStyle/>
          <a:p>
            <a:pPr algn="ctr"/>
            <a:r>
              <a:rPr lang="en-US" sz="1600" dirty="0">
                <a:solidFill>
                  <a:schemeClr val="tx1"/>
                </a:solidFill>
              </a:rPr>
              <a:t>2 sec latency</a:t>
            </a:r>
          </a:p>
        </p:txBody>
      </p:sp>
      <p:sp>
        <p:nvSpPr>
          <p:cNvPr id="4" name="Pie 3">
            <a:extLst>
              <a:ext uri="{FF2B5EF4-FFF2-40B4-BE49-F238E27FC236}">
                <a16:creationId xmlns:a16="http://schemas.microsoft.com/office/drawing/2014/main" id="{560B0D4F-AB52-4947-AA7D-6BA3DEDE455F}"/>
              </a:ext>
            </a:extLst>
          </p:cNvPr>
          <p:cNvSpPr/>
          <p:nvPr/>
        </p:nvSpPr>
        <p:spPr bwMode="auto">
          <a:xfrm>
            <a:off x="2819400" y="2967372"/>
            <a:ext cx="1219200" cy="1147428"/>
          </a:xfrm>
          <a:prstGeom prst="pie">
            <a:avLst/>
          </a:prstGeom>
          <a:solidFill>
            <a:schemeClr val="accent5"/>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HelvNeue Light for IBM" pitchFamily="34" charset="0"/>
            </a:endParaRPr>
          </a:p>
        </p:txBody>
      </p:sp>
    </p:spTree>
    <p:extLst>
      <p:ext uri="{BB962C8B-B14F-4D97-AF65-F5344CB8AC3E}">
        <p14:creationId xmlns:p14="http://schemas.microsoft.com/office/powerpoint/2010/main" val="2667922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E61D0-A9EF-A948-AA06-E1734C7ADEC8}"/>
              </a:ext>
            </a:extLst>
          </p:cNvPr>
          <p:cNvSpPr>
            <a:spLocks noGrp="1"/>
          </p:cNvSpPr>
          <p:nvPr>
            <p:ph type="title"/>
          </p:nvPr>
        </p:nvSpPr>
        <p:spPr/>
        <p:txBody>
          <a:bodyPr/>
          <a:lstStyle/>
          <a:p>
            <a:r>
              <a:rPr lang="en-US"/>
              <a:t>Building an Application</a:t>
            </a:r>
            <a:endParaRPr lang="en-US" dirty="0"/>
          </a:p>
        </p:txBody>
      </p:sp>
      <p:pic>
        <p:nvPicPr>
          <p:cNvPr id="3" name="Picture 2">
            <a:extLst>
              <a:ext uri="{FF2B5EF4-FFF2-40B4-BE49-F238E27FC236}">
                <a16:creationId xmlns:a16="http://schemas.microsoft.com/office/drawing/2014/main" id="{75745786-889F-FE4E-B83F-F25ED1D8D039}"/>
              </a:ext>
            </a:extLst>
          </p:cNvPr>
          <p:cNvPicPr>
            <a:picLocks noChangeAspect="1"/>
          </p:cNvPicPr>
          <p:nvPr/>
        </p:nvPicPr>
        <p:blipFill>
          <a:blip r:embed="rId3"/>
          <a:stretch>
            <a:fillRect/>
          </a:stretch>
        </p:blipFill>
        <p:spPr>
          <a:xfrm>
            <a:off x="966787" y="2133600"/>
            <a:ext cx="1676400" cy="2603500"/>
          </a:xfrm>
          <a:prstGeom prst="rect">
            <a:avLst/>
          </a:prstGeom>
        </p:spPr>
      </p:pic>
      <p:sp>
        <p:nvSpPr>
          <p:cNvPr id="4" name="Rounded Rectangle 3">
            <a:extLst>
              <a:ext uri="{FF2B5EF4-FFF2-40B4-BE49-F238E27FC236}">
                <a16:creationId xmlns:a16="http://schemas.microsoft.com/office/drawing/2014/main" id="{8209DEC6-6A91-E548-A81E-CB8D283C45AC}"/>
              </a:ext>
            </a:extLst>
          </p:cNvPr>
          <p:cNvSpPr/>
          <p:nvPr/>
        </p:nvSpPr>
        <p:spPr bwMode="auto">
          <a:xfrm>
            <a:off x="6477000" y="2118360"/>
            <a:ext cx="2453354" cy="3276600"/>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HelvNeue Light for IBM" pitchFamily="34" charset="0"/>
            </a:endParaRPr>
          </a:p>
          <a:p>
            <a:pPr marL="0" marR="0" indent="0" algn="ctr" defTabSz="914400" rtl="0" eaLnBrk="1" fontAlgn="base" latinLnBrk="0" hangingPunct="1">
              <a:lnSpc>
                <a:spcPct val="9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HelvNeue Light for IBM" pitchFamily="34" charset="0"/>
              </a:rPr>
              <a:t>My Special Application</a:t>
            </a:r>
          </a:p>
        </p:txBody>
      </p:sp>
      <p:sp>
        <p:nvSpPr>
          <p:cNvPr id="5" name="TextBox 4">
            <a:extLst>
              <a:ext uri="{FF2B5EF4-FFF2-40B4-BE49-F238E27FC236}">
                <a16:creationId xmlns:a16="http://schemas.microsoft.com/office/drawing/2014/main" id="{771D913D-50C5-984A-9621-F2E2A915CD84}"/>
              </a:ext>
            </a:extLst>
          </p:cNvPr>
          <p:cNvSpPr txBox="1"/>
          <p:nvPr/>
        </p:nvSpPr>
        <p:spPr>
          <a:xfrm>
            <a:off x="1335880" y="4737100"/>
            <a:ext cx="938213" cy="400110"/>
          </a:xfrm>
          <a:prstGeom prst="rect">
            <a:avLst/>
          </a:prstGeom>
          <a:noFill/>
        </p:spPr>
        <p:txBody>
          <a:bodyPr wrap="square" rtlCol="0">
            <a:spAutoFit/>
          </a:bodyPr>
          <a:lstStyle/>
          <a:p>
            <a:pPr algn="ctr"/>
            <a:r>
              <a:rPr lang="en-US" sz="2000" b="1" dirty="0">
                <a:solidFill>
                  <a:schemeClr val="tx1"/>
                </a:solidFill>
              </a:rPr>
              <a:t>Users</a:t>
            </a:r>
          </a:p>
        </p:txBody>
      </p:sp>
      <p:pic>
        <p:nvPicPr>
          <p:cNvPr id="8" name="Picture 7">
            <a:extLst>
              <a:ext uri="{FF2B5EF4-FFF2-40B4-BE49-F238E27FC236}">
                <a16:creationId xmlns:a16="http://schemas.microsoft.com/office/drawing/2014/main" id="{B18A98DF-EA64-6B4A-A67A-855DD75936A2}"/>
              </a:ext>
            </a:extLst>
          </p:cNvPr>
          <p:cNvPicPr>
            <a:picLocks noChangeAspect="1"/>
          </p:cNvPicPr>
          <p:nvPr/>
        </p:nvPicPr>
        <p:blipFill>
          <a:blip r:embed="rId4"/>
          <a:stretch>
            <a:fillRect/>
          </a:stretch>
        </p:blipFill>
        <p:spPr>
          <a:xfrm>
            <a:off x="9220200" y="2146300"/>
            <a:ext cx="2425700" cy="2590800"/>
          </a:xfrm>
          <a:prstGeom prst="rect">
            <a:avLst/>
          </a:prstGeom>
        </p:spPr>
      </p:pic>
      <p:sp>
        <p:nvSpPr>
          <p:cNvPr id="9" name="TextBox 8">
            <a:extLst>
              <a:ext uri="{FF2B5EF4-FFF2-40B4-BE49-F238E27FC236}">
                <a16:creationId xmlns:a16="http://schemas.microsoft.com/office/drawing/2014/main" id="{CC6590BB-EB25-D74D-86DC-78A98562B4EE}"/>
              </a:ext>
            </a:extLst>
          </p:cNvPr>
          <p:cNvSpPr txBox="1"/>
          <p:nvPr/>
        </p:nvSpPr>
        <p:spPr>
          <a:xfrm>
            <a:off x="9616614" y="4737100"/>
            <a:ext cx="1632872" cy="400110"/>
          </a:xfrm>
          <a:prstGeom prst="rect">
            <a:avLst/>
          </a:prstGeom>
          <a:noFill/>
        </p:spPr>
        <p:txBody>
          <a:bodyPr wrap="square" rtlCol="0">
            <a:spAutoFit/>
          </a:bodyPr>
          <a:lstStyle/>
          <a:p>
            <a:pPr algn="ctr"/>
            <a:r>
              <a:rPr lang="en-US" sz="2000" b="1" dirty="0">
                <a:solidFill>
                  <a:schemeClr val="tx1"/>
                </a:solidFill>
              </a:rPr>
              <a:t>Developers</a:t>
            </a:r>
          </a:p>
        </p:txBody>
      </p:sp>
      <p:sp>
        <p:nvSpPr>
          <p:cNvPr id="10" name="Striped Right Arrow 9">
            <a:extLst>
              <a:ext uri="{FF2B5EF4-FFF2-40B4-BE49-F238E27FC236}">
                <a16:creationId xmlns:a16="http://schemas.microsoft.com/office/drawing/2014/main" id="{C2E0FDB0-E58F-8740-9422-25AA62E265C5}"/>
              </a:ext>
            </a:extLst>
          </p:cNvPr>
          <p:cNvSpPr/>
          <p:nvPr/>
        </p:nvSpPr>
        <p:spPr bwMode="auto">
          <a:xfrm>
            <a:off x="3607593" y="3455035"/>
            <a:ext cx="1905000" cy="603250"/>
          </a:xfrm>
          <a:prstGeom prst="stripedRightArrow">
            <a:avLst/>
          </a:prstGeom>
          <a:solidFill>
            <a:schemeClr val="tx1">
              <a:lumMod val="10000"/>
              <a:lumOff val="9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HelvNeue Light for IBM" pitchFamily="34" charset="0"/>
            </a:endParaRPr>
          </a:p>
        </p:txBody>
      </p:sp>
    </p:spTree>
    <p:extLst>
      <p:ext uri="{BB962C8B-B14F-4D97-AF65-F5344CB8AC3E}">
        <p14:creationId xmlns:p14="http://schemas.microsoft.com/office/powerpoint/2010/main" val="3696529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3ACA9-79B5-A545-811B-2A15DBF8869D}"/>
              </a:ext>
            </a:extLst>
          </p:cNvPr>
          <p:cNvSpPr>
            <a:spLocks noGrp="1"/>
          </p:cNvSpPr>
          <p:nvPr>
            <p:ph type="title"/>
          </p:nvPr>
        </p:nvSpPr>
        <p:spPr/>
        <p:txBody>
          <a:bodyPr/>
          <a:lstStyle/>
          <a:p>
            <a:r>
              <a:rPr lang="en-US" dirty="0"/>
              <a:t>2 second latency trace</a:t>
            </a:r>
          </a:p>
        </p:txBody>
      </p:sp>
      <p:pic>
        <p:nvPicPr>
          <p:cNvPr id="3" name="Picture 2">
            <a:extLst>
              <a:ext uri="{FF2B5EF4-FFF2-40B4-BE49-F238E27FC236}">
                <a16:creationId xmlns:a16="http://schemas.microsoft.com/office/drawing/2014/main" id="{0C5E9113-9779-A449-8CB8-726FA3B1F580}"/>
              </a:ext>
            </a:extLst>
          </p:cNvPr>
          <p:cNvPicPr>
            <a:picLocks noChangeAspect="1"/>
          </p:cNvPicPr>
          <p:nvPr/>
        </p:nvPicPr>
        <p:blipFill>
          <a:blip r:embed="rId3"/>
          <a:stretch>
            <a:fillRect/>
          </a:stretch>
        </p:blipFill>
        <p:spPr>
          <a:xfrm>
            <a:off x="0" y="1828800"/>
            <a:ext cx="12192000" cy="1213725"/>
          </a:xfrm>
          <a:prstGeom prst="rect">
            <a:avLst/>
          </a:prstGeom>
        </p:spPr>
      </p:pic>
      <p:pic>
        <p:nvPicPr>
          <p:cNvPr id="5" name="Picture 4">
            <a:extLst>
              <a:ext uri="{FF2B5EF4-FFF2-40B4-BE49-F238E27FC236}">
                <a16:creationId xmlns:a16="http://schemas.microsoft.com/office/drawing/2014/main" id="{15FD0F12-5173-0D4A-8FBF-61BD583895F6}"/>
              </a:ext>
            </a:extLst>
          </p:cNvPr>
          <p:cNvPicPr>
            <a:picLocks noChangeAspect="1"/>
          </p:cNvPicPr>
          <p:nvPr/>
        </p:nvPicPr>
        <p:blipFill>
          <a:blip r:embed="rId4"/>
          <a:stretch>
            <a:fillRect/>
          </a:stretch>
        </p:blipFill>
        <p:spPr>
          <a:xfrm>
            <a:off x="1905000" y="3810000"/>
            <a:ext cx="7899400" cy="2286000"/>
          </a:xfrm>
          <a:prstGeom prst="rect">
            <a:avLst/>
          </a:prstGeom>
        </p:spPr>
      </p:pic>
    </p:spTree>
    <p:extLst>
      <p:ext uri="{BB962C8B-B14F-4D97-AF65-F5344CB8AC3E}">
        <p14:creationId xmlns:p14="http://schemas.microsoft.com/office/powerpoint/2010/main" val="121637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0F7C1-1EC8-7846-AEDD-9B09E746E53F}"/>
              </a:ext>
            </a:extLst>
          </p:cNvPr>
          <p:cNvSpPr>
            <a:spLocks noGrp="1"/>
          </p:cNvSpPr>
          <p:nvPr>
            <p:ph type="title"/>
          </p:nvPr>
        </p:nvSpPr>
        <p:spPr/>
        <p:txBody>
          <a:bodyPr/>
          <a:lstStyle/>
          <a:p>
            <a:r>
              <a:rPr lang="en-US" dirty="0"/>
              <a:t>2 second latency with 1 sec timeout</a:t>
            </a:r>
          </a:p>
        </p:txBody>
      </p:sp>
      <p:pic>
        <p:nvPicPr>
          <p:cNvPr id="3" name="Picture 2">
            <a:extLst>
              <a:ext uri="{FF2B5EF4-FFF2-40B4-BE49-F238E27FC236}">
                <a16:creationId xmlns:a16="http://schemas.microsoft.com/office/drawing/2014/main" id="{7410BDC6-90B9-664F-BF75-48D0ABA5686A}"/>
              </a:ext>
            </a:extLst>
          </p:cNvPr>
          <p:cNvPicPr>
            <a:picLocks noChangeAspect="1"/>
          </p:cNvPicPr>
          <p:nvPr/>
        </p:nvPicPr>
        <p:blipFill>
          <a:blip r:embed="rId3"/>
          <a:stretch>
            <a:fillRect/>
          </a:stretch>
        </p:blipFill>
        <p:spPr>
          <a:xfrm>
            <a:off x="41600" y="1905000"/>
            <a:ext cx="12192000" cy="1587880"/>
          </a:xfrm>
          <a:prstGeom prst="rect">
            <a:avLst/>
          </a:prstGeom>
        </p:spPr>
      </p:pic>
      <p:pic>
        <p:nvPicPr>
          <p:cNvPr id="4" name="Picture 3">
            <a:extLst>
              <a:ext uri="{FF2B5EF4-FFF2-40B4-BE49-F238E27FC236}">
                <a16:creationId xmlns:a16="http://schemas.microsoft.com/office/drawing/2014/main" id="{FCF52FFD-1568-D54E-953A-6A2789C89146}"/>
              </a:ext>
            </a:extLst>
          </p:cNvPr>
          <p:cNvPicPr>
            <a:picLocks noChangeAspect="1"/>
          </p:cNvPicPr>
          <p:nvPr/>
        </p:nvPicPr>
        <p:blipFill>
          <a:blip r:embed="rId4"/>
          <a:stretch>
            <a:fillRect/>
          </a:stretch>
        </p:blipFill>
        <p:spPr>
          <a:xfrm>
            <a:off x="1676400" y="3733800"/>
            <a:ext cx="8039100" cy="2324100"/>
          </a:xfrm>
          <a:prstGeom prst="rect">
            <a:avLst/>
          </a:prstGeom>
        </p:spPr>
      </p:pic>
    </p:spTree>
    <p:extLst>
      <p:ext uri="{BB962C8B-B14F-4D97-AF65-F5344CB8AC3E}">
        <p14:creationId xmlns:p14="http://schemas.microsoft.com/office/powerpoint/2010/main" val="774480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85800-E7E4-5945-85F6-C8E9223028DB}"/>
              </a:ext>
            </a:extLst>
          </p:cNvPr>
          <p:cNvSpPr>
            <a:spLocks noGrp="1"/>
          </p:cNvSpPr>
          <p:nvPr>
            <p:ph type="title"/>
          </p:nvPr>
        </p:nvSpPr>
        <p:spPr>
          <a:xfrm>
            <a:off x="3941284" y="2709893"/>
            <a:ext cx="3750988" cy="369332"/>
          </a:xfrm>
        </p:spPr>
        <p:txBody>
          <a:bodyPr/>
          <a:lstStyle/>
          <a:p>
            <a:r>
              <a:rPr lang="en-US" dirty="0"/>
              <a:t>Demo: Failure Injection</a:t>
            </a:r>
          </a:p>
        </p:txBody>
      </p:sp>
    </p:spTree>
    <p:extLst>
      <p:ext uri="{BB962C8B-B14F-4D97-AF65-F5344CB8AC3E}">
        <p14:creationId xmlns:p14="http://schemas.microsoft.com/office/powerpoint/2010/main" val="1261890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85800-E7E4-5945-85F6-C8E9223028DB}"/>
              </a:ext>
            </a:extLst>
          </p:cNvPr>
          <p:cNvSpPr>
            <a:spLocks noGrp="1"/>
          </p:cNvSpPr>
          <p:nvPr>
            <p:ph type="title"/>
          </p:nvPr>
        </p:nvSpPr>
        <p:spPr>
          <a:xfrm>
            <a:off x="3941284" y="2709893"/>
            <a:ext cx="3750988" cy="369332"/>
          </a:xfrm>
        </p:spPr>
        <p:txBody>
          <a:bodyPr/>
          <a:lstStyle/>
          <a:p>
            <a:pPr algn="ctr"/>
            <a:r>
              <a:rPr lang="en-US" dirty="0"/>
              <a:t>FIN: Questions?</a:t>
            </a:r>
          </a:p>
        </p:txBody>
      </p:sp>
    </p:spTree>
    <p:extLst>
      <p:ext uri="{BB962C8B-B14F-4D97-AF65-F5344CB8AC3E}">
        <p14:creationId xmlns:p14="http://schemas.microsoft.com/office/powerpoint/2010/main" val="1605683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E61D0-A9EF-A948-AA06-E1734C7ADEC8}"/>
              </a:ext>
            </a:extLst>
          </p:cNvPr>
          <p:cNvSpPr>
            <a:spLocks noGrp="1"/>
          </p:cNvSpPr>
          <p:nvPr>
            <p:ph type="title"/>
          </p:nvPr>
        </p:nvSpPr>
        <p:spPr/>
        <p:txBody>
          <a:bodyPr/>
          <a:lstStyle/>
          <a:p>
            <a:r>
              <a:rPr lang="en-US" dirty="0"/>
              <a:t>Is It Working Production Graphs</a:t>
            </a:r>
          </a:p>
        </p:txBody>
      </p:sp>
      <p:graphicFrame>
        <p:nvGraphicFramePr>
          <p:cNvPr id="7" name="Chart 6">
            <a:extLst>
              <a:ext uri="{FF2B5EF4-FFF2-40B4-BE49-F238E27FC236}">
                <a16:creationId xmlns:a16="http://schemas.microsoft.com/office/drawing/2014/main" id="{A195B577-C676-2245-B13A-6F2667EB346F}"/>
              </a:ext>
            </a:extLst>
          </p:cNvPr>
          <p:cNvGraphicFramePr/>
          <p:nvPr>
            <p:extLst>
              <p:ext uri="{D42A27DB-BD31-4B8C-83A1-F6EECF244321}">
                <p14:modId xmlns:p14="http://schemas.microsoft.com/office/powerpoint/2010/main" val="4270209606"/>
              </p:ext>
            </p:extLst>
          </p:nvPr>
        </p:nvGraphicFramePr>
        <p:xfrm>
          <a:off x="7543800" y="2259063"/>
          <a:ext cx="4505848" cy="41569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3D19C4F0-5C33-2D43-A51C-EF7020341A5C}"/>
              </a:ext>
            </a:extLst>
          </p:cNvPr>
          <p:cNvGraphicFramePr/>
          <p:nvPr>
            <p:extLst>
              <p:ext uri="{D42A27DB-BD31-4B8C-83A1-F6EECF244321}">
                <p14:modId xmlns:p14="http://schemas.microsoft.com/office/powerpoint/2010/main" val="2386260348"/>
              </p:ext>
            </p:extLst>
          </p:nvPr>
        </p:nvGraphicFramePr>
        <p:xfrm>
          <a:off x="2118248" y="1447800"/>
          <a:ext cx="5806552"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4CB08E7A-4E32-764A-9136-3C5373142AEB}"/>
              </a:ext>
            </a:extLst>
          </p:cNvPr>
          <p:cNvGraphicFramePr/>
          <p:nvPr>
            <p:extLst>
              <p:ext uri="{D42A27DB-BD31-4B8C-83A1-F6EECF244321}">
                <p14:modId xmlns:p14="http://schemas.microsoft.com/office/powerpoint/2010/main" val="299850824"/>
              </p:ext>
            </p:extLst>
          </p:nvPr>
        </p:nvGraphicFramePr>
        <p:xfrm>
          <a:off x="441848" y="4271497"/>
          <a:ext cx="5806552" cy="251030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63255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704F4-40A6-1440-B8B2-B8822FA326C0}"/>
              </a:ext>
            </a:extLst>
          </p:cNvPr>
          <p:cNvSpPr>
            <a:spLocks noGrp="1"/>
          </p:cNvSpPr>
          <p:nvPr>
            <p:ph type="title"/>
          </p:nvPr>
        </p:nvSpPr>
        <p:spPr/>
        <p:txBody>
          <a:bodyPr/>
          <a:lstStyle/>
          <a:p>
            <a:r>
              <a:rPr lang="en-US" dirty="0"/>
              <a:t>Failure Recovery</a:t>
            </a:r>
          </a:p>
        </p:txBody>
      </p:sp>
      <p:sp>
        <p:nvSpPr>
          <p:cNvPr id="3" name="Vertical Scroll 2">
            <a:extLst>
              <a:ext uri="{FF2B5EF4-FFF2-40B4-BE49-F238E27FC236}">
                <a16:creationId xmlns:a16="http://schemas.microsoft.com/office/drawing/2014/main" id="{5FC06E06-D656-2848-9E48-AA694260728A}"/>
              </a:ext>
            </a:extLst>
          </p:cNvPr>
          <p:cNvSpPr/>
          <p:nvPr/>
        </p:nvSpPr>
        <p:spPr bwMode="auto">
          <a:xfrm>
            <a:off x="1600200" y="1828800"/>
            <a:ext cx="4267200" cy="2667000"/>
          </a:xfrm>
          <a:prstGeom prst="verticalScroll">
            <a:avLst>
              <a:gd name="adj" fmla="val 11503"/>
            </a:avLst>
          </a:prstGeom>
          <a:solidFill>
            <a:schemeClr val="bg1">
              <a:lumMod val="85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b="1" i="0" u="sng" strike="noStrike" cap="none" normalizeH="0" baseline="0" dirty="0">
              <a:ln>
                <a:noFill/>
              </a:ln>
              <a:solidFill>
                <a:schemeClr val="tx1"/>
              </a:solidFill>
              <a:effectLst/>
              <a:latin typeface="HelvNeue Light for IBM" pitchFamily="34" charset="0"/>
            </a:endParaRPr>
          </a:p>
          <a:p>
            <a:pPr marL="0" marR="0" indent="0" algn="ctr" defTabSz="914400" rtl="0" eaLnBrk="1" fontAlgn="base" latinLnBrk="0" hangingPunct="1">
              <a:lnSpc>
                <a:spcPct val="90000"/>
              </a:lnSpc>
              <a:spcBef>
                <a:spcPct val="0"/>
              </a:spcBef>
              <a:spcAft>
                <a:spcPct val="0"/>
              </a:spcAft>
              <a:buClrTx/>
              <a:buSzTx/>
              <a:buFontTx/>
              <a:buNone/>
              <a:tabLst/>
            </a:pPr>
            <a:r>
              <a:rPr kumimoji="0" lang="en-US" b="1" i="0" u="sng" strike="noStrike" cap="none" normalizeH="0" baseline="0" dirty="0">
                <a:ln>
                  <a:noFill/>
                </a:ln>
                <a:solidFill>
                  <a:schemeClr val="tx1"/>
                </a:solidFill>
                <a:effectLst/>
                <a:latin typeface="HelvNeue Light for IBM" pitchFamily="34" charset="0"/>
              </a:rPr>
              <a:t>Runbook 32C</a:t>
            </a:r>
          </a:p>
          <a:p>
            <a:pPr marL="342900" marR="0" indent="-342900" algn="l" defTabSz="914400" rtl="0" eaLnBrk="1" fontAlgn="base" latinLnBrk="0" hangingPunct="1">
              <a:lnSpc>
                <a:spcPct val="90000"/>
              </a:lnSpc>
              <a:spcBef>
                <a:spcPct val="0"/>
              </a:spcBef>
              <a:spcAft>
                <a:spcPct val="0"/>
              </a:spcAft>
              <a:buClrTx/>
              <a:buSzTx/>
              <a:buFont typeface="+mj-lt"/>
              <a:buAutoNum type="arabicPeriod"/>
              <a:tabLst/>
            </a:pPr>
            <a:endParaRPr lang="en-US" dirty="0">
              <a:latin typeface="HelvNeue Light for IBM" pitchFamily="34" charset="0"/>
            </a:endParaRPr>
          </a:p>
          <a:p>
            <a:pPr marL="471488" marR="0" indent="-290513" algn="l" defTabSz="914400" rtl="0" eaLnBrk="1" fontAlgn="base" latinLnBrk="0" hangingPunct="1">
              <a:lnSpc>
                <a:spcPct val="90000"/>
              </a:lnSpc>
              <a:spcBef>
                <a:spcPct val="0"/>
              </a:spcBef>
              <a:spcAft>
                <a:spcPct val="0"/>
              </a:spcAft>
              <a:buClrTx/>
              <a:buSzTx/>
              <a:buFont typeface="+mj-lt"/>
              <a:buAutoNum type="arabicPeriod"/>
            </a:pPr>
            <a:r>
              <a:rPr lang="en-US" dirty="0">
                <a:latin typeface="Courier" pitchFamily="2" charset="0"/>
              </a:rPr>
              <a:t>Run </a:t>
            </a:r>
            <a:r>
              <a:rPr lang="en-US" dirty="0" err="1">
                <a:latin typeface="Courier" pitchFamily="2" charset="0"/>
              </a:rPr>
              <a:t>check_metric.sh</a:t>
            </a:r>
            <a:endParaRPr lang="en-US" dirty="0">
              <a:latin typeface="Courier" pitchFamily="2" charset="0"/>
            </a:endParaRPr>
          </a:p>
          <a:p>
            <a:pPr marL="471488" marR="0" indent="-290513" algn="l" defTabSz="914400" rtl="0" eaLnBrk="1" fontAlgn="base" latinLnBrk="0" hangingPunct="1">
              <a:lnSpc>
                <a:spcPct val="90000"/>
              </a:lnSpc>
              <a:spcBef>
                <a:spcPct val="0"/>
              </a:spcBef>
              <a:spcAft>
                <a:spcPct val="0"/>
              </a:spcAft>
              <a:buClrTx/>
              <a:buSzTx/>
              <a:buFont typeface="+mj-lt"/>
              <a:buAutoNum type="arabicPeriod"/>
            </a:pPr>
            <a:r>
              <a:rPr kumimoji="0" lang="en-US" b="0" i="0" u="none" strike="noStrike" cap="none" normalizeH="0" baseline="0" dirty="0">
                <a:ln>
                  <a:noFill/>
                </a:ln>
                <a:solidFill>
                  <a:schemeClr val="tx1"/>
                </a:solidFill>
                <a:effectLst/>
                <a:latin typeface="Courier" pitchFamily="2" charset="0"/>
              </a:rPr>
              <a:t>See if </a:t>
            </a:r>
            <a:r>
              <a:rPr kumimoji="0" lang="en-US" b="0" i="0" u="none" strike="noStrike" cap="none" normalizeH="0" baseline="0" dirty="0" err="1">
                <a:ln>
                  <a:noFill/>
                </a:ln>
                <a:solidFill>
                  <a:schemeClr val="tx1"/>
                </a:solidFill>
                <a:effectLst/>
                <a:latin typeface="Courier" pitchFamily="2" charset="0"/>
              </a:rPr>
              <a:t>check_metric.sh</a:t>
            </a:r>
            <a:r>
              <a:rPr kumimoji="0" lang="en-US" b="0" i="0" u="none" strike="noStrike" cap="none" normalizeH="0" baseline="0" dirty="0">
                <a:ln>
                  <a:noFill/>
                </a:ln>
                <a:solidFill>
                  <a:schemeClr val="tx1"/>
                </a:solidFill>
                <a:effectLst/>
                <a:latin typeface="Courier" pitchFamily="2" charset="0"/>
              </a:rPr>
              <a:t> returns anything</a:t>
            </a:r>
          </a:p>
          <a:p>
            <a:pPr marL="471488" marR="0" indent="-290513" algn="l" defTabSz="914400" rtl="0" eaLnBrk="1" fontAlgn="base" latinLnBrk="0" hangingPunct="1">
              <a:lnSpc>
                <a:spcPct val="90000"/>
              </a:lnSpc>
              <a:spcBef>
                <a:spcPct val="0"/>
              </a:spcBef>
              <a:spcAft>
                <a:spcPct val="0"/>
              </a:spcAft>
              <a:buClrTx/>
              <a:buSzTx/>
              <a:buFont typeface="+mj-lt"/>
              <a:buAutoNum type="arabicPeriod"/>
            </a:pPr>
            <a:r>
              <a:rPr lang="en-US" dirty="0">
                <a:latin typeface="Courier" pitchFamily="2" charset="0"/>
              </a:rPr>
              <a:t>Restart server</a:t>
            </a:r>
          </a:p>
        </p:txBody>
      </p:sp>
      <p:sp>
        <p:nvSpPr>
          <p:cNvPr id="5" name="Vertical Scroll 4">
            <a:extLst>
              <a:ext uri="{FF2B5EF4-FFF2-40B4-BE49-F238E27FC236}">
                <a16:creationId xmlns:a16="http://schemas.microsoft.com/office/drawing/2014/main" id="{3B895653-146C-4348-BC6C-BA023F6684AF}"/>
              </a:ext>
            </a:extLst>
          </p:cNvPr>
          <p:cNvSpPr/>
          <p:nvPr/>
        </p:nvSpPr>
        <p:spPr bwMode="auto">
          <a:xfrm>
            <a:off x="6781800" y="3162300"/>
            <a:ext cx="4267200" cy="2667000"/>
          </a:xfrm>
          <a:prstGeom prst="verticalScroll">
            <a:avLst>
              <a:gd name="adj" fmla="val 11503"/>
            </a:avLst>
          </a:prstGeom>
          <a:solidFill>
            <a:schemeClr val="bg1">
              <a:lumMod val="85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b="1" i="0" u="sng" strike="noStrike" cap="none" normalizeH="0" baseline="0" dirty="0">
              <a:ln>
                <a:noFill/>
              </a:ln>
              <a:solidFill>
                <a:schemeClr val="tx1"/>
              </a:solidFill>
              <a:effectLst/>
              <a:latin typeface="HelvNeue Light for IBM" pitchFamily="34" charset="0"/>
            </a:endParaRPr>
          </a:p>
          <a:p>
            <a:pPr marL="0" marR="0" indent="0" algn="ctr" defTabSz="914400" rtl="0" eaLnBrk="1" fontAlgn="base" latinLnBrk="0" hangingPunct="1">
              <a:lnSpc>
                <a:spcPct val="90000"/>
              </a:lnSpc>
              <a:spcBef>
                <a:spcPct val="0"/>
              </a:spcBef>
              <a:spcAft>
                <a:spcPct val="0"/>
              </a:spcAft>
              <a:buClrTx/>
              <a:buSzTx/>
              <a:buFontTx/>
              <a:buNone/>
              <a:tabLst/>
            </a:pPr>
            <a:r>
              <a:rPr kumimoji="0" lang="en-US" b="1" i="0" u="sng" strike="noStrike" cap="none" normalizeH="0" baseline="0" dirty="0">
                <a:ln>
                  <a:noFill/>
                </a:ln>
                <a:solidFill>
                  <a:schemeClr val="tx1"/>
                </a:solidFill>
                <a:effectLst/>
                <a:latin typeface="HelvNeue Light for IBM" pitchFamily="34" charset="0"/>
              </a:rPr>
              <a:t>Runbook 15R</a:t>
            </a:r>
          </a:p>
          <a:p>
            <a:pPr marL="342900" marR="0" indent="-342900" algn="l" defTabSz="914400" rtl="0" eaLnBrk="1" fontAlgn="base" latinLnBrk="0" hangingPunct="1">
              <a:lnSpc>
                <a:spcPct val="90000"/>
              </a:lnSpc>
              <a:spcBef>
                <a:spcPct val="0"/>
              </a:spcBef>
              <a:spcAft>
                <a:spcPct val="0"/>
              </a:spcAft>
              <a:buClrTx/>
              <a:buSzTx/>
              <a:buFont typeface="+mj-lt"/>
              <a:buAutoNum type="arabicPeriod"/>
              <a:tabLst/>
            </a:pPr>
            <a:endParaRPr lang="en-US" dirty="0">
              <a:latin typeface="HelvNeue Light for IBM" pitchFamily="34" charset="0"/>
            </a:endParaRPr>
          </a:p>
          <a:p>
            <a:pPr marL="471488" marR="0" indent="-290513" algn="l" defTabSz="914400" rtl="0" eaLnBrk="1" fontAlgn="base" latinLnBrk="0" hangingPunct="1">
              <a:lnSpc>
                <a:spcPct val="90000"/>
              </a:lnSpc>
              <a:spcBef>
                <a:spcPct val="0"/>
              </a:spcBef>
              <a:spcAft>
                <a:spcPct val="0"/>
              </a:spcAft>
              <a:buClrTx/>
              <a:buSzTx/>
              <a:buFont typeface="+mj-lt"/>
              <a:buAutoNum type="arabicPeriod"/>
            </a:pPr>
            <a:r>
              <a:rPr lang="en-US" dirty="0">
                <a:latin typeface="Courier" pitchFamily="2" charset="0"/>
              </a:rPr>
              <a:t>If it is Wednesday and snowing, return to Runbook 16 step 1</a:t>
            </a:r>
          </a:p>
        </p:txBody>
      </p:sp>
    </p:spTree>
    <p:extLst>
      <p:ext uri="{BB962C8B-B14F-4D97-AF65-F5344CB8AC3E}">
        <p14:creationId xmlns:p14="http://schemas.microsoft.com/office/powerpoint/2010/main" val="1137028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9D3A3-680D-0941-93B0-EF5C486F8174}"/>
              </a:ext>
            </a:extLst>
          </p:cNvPr>
          <p:cNvSpPr>
            <a:spLocks noGrp="1"/>
          </p:cNvSpPr>
          <p:nvPr>
            <p:ph type="title"/>
          </p:nvPr>
        </p:nvSpPr>
        <p:spPr/>
        <p:txBody>
          <a:bodyPr/>
          <a:lstStyle/>
          <a:p>
            <a:r>
              <a:rPr lang="en-US" dirty="0"/>
              <a:t>Single Application Nirvana</a:t>
            </a:r>
          </a:p>
        </p:txBody>
      </p:sp>
      <p:pic>
        <p:nvPicPr>
          <p:cNvPr id="4" name="Content Placeholder 3">
            <a:extLst>
              <a:ext uri="{FF2B5EF4-FFF2-40B4-BE49-F238E27FC236}">
                <a16:creationId xmlns:a16="http://schemas.microsoft.com/office/drawing/2014/main" id="{66A3045E-A063-9E49-B1EF-4342A5CC48E6}"/>
              </a:ext>
            </a:extLst>
          </p:cNvPr>
          <p:cNvPicPr>
            <a:picLocks noGrp="1" noChangeAspect="1"/>
          </p:cNvPicPr>
          <p:nvPr>
            <p:ph idx="1"/>
          </p:nvPr>
        </p:nvPicPr>
        <p:blipFill rotWithShape="1">
          <a:blip r:embed="rId3"/>
          <a:srcRect l="56356"/>
          <a:stretch/>
        </p:blipFill>
        <p:spPr>
          <a:xfrm>
            <a:off x="7381352" y="2179637"/>
            <a:ext cx="3210448" cy="3611563"/>
          </a:xfrm>
          <a:prstGeom prst="rect">
            <a:avLst/>
          </a:prstGeom>
        </p:spPr>
      </p:pic>
      <p:pic>
        <p:nvPicPr>
          <p:cNvPr id="7" name="Picture 6">
            <a:extLst>
              <a:ext uri="{FF2B5EF4-FFF2-40B4-BE49-F238E27FC236}">
                <a16:creationId xmlns:a16="http://schemas.microsoft.com/office/drawing/2014/main" id="{4BF79A17-8673-474F-983F-6B6679665C38}"/>
              </a:ext>
            </a:extLst>
          </p:cNvPr>
          <p:cNvPicPr>
            <a:picLocks noChangeAspect="1"/>
          </p:cNvPicPr>
          <p:nvPr/>
        </p:nvPicPr>
        <p:blipFill>
          <a:blip r:embed="rId4"/>
          <a:stretch>
            <a:fillRect/>
          </a:stretch>
        </p:blipFill>
        <p:spPr>
          <a:xfrm>
            <a:off x="2514600" y="1555326"/>
            <a:ext cx="2354793" cy="4860183"/>
          </a:xfrm>
          <a:prstGeom prst="rect">
            <a:avLst/>
          </a:prstGeom>
        </p:spPr>
      </p:pic>
      <p:sp>
        <p:nvSpPr>
          <p:cNvPr id="9" name="TextBox 8">
            <a:extLst>
              <a:ext uri="{FF2B5EF4-FFF2-40B4-BE49-F238E27FC236}">
                <a16:creationId xmlns:a16="http://schemas.microsoft.com/office/drawing/2014/main" id="{3E784C40-DE57-544B-96D0-9027EA13063A}"/>
              </a:ext>
            </a:extLst>
          </p:cNvPr>
          <p:cNvSpPr txBox="1"/>
          <p:nvPr/>
        </p:nvSpPr>
        <p:spPr>
          <a:xfrm>
            <a:off x="2721616" y="4115111"/>
            <a:ext cx="2071578" cy="1631216"/>
          </a:xfrm>
          <a:prstGeom prst="rect">
            <a:avLst/>
          </a:prstGeom>
          <a:noFill/>
        </p:spPr>
        <p:txBody>
          <a:bodyPr wrap="square" rtlCol="0">
            <a:spAutoFit/>
          </a:bodyPr>
          <a:lstStyle/>
          <a:p>
            <a:pPr algn="ctr"/>
            <a:r>
              <a:rPr lang="en-US" sz="2000" b="1" dirty="0">
                <a:solidFill>
                  <a:schemeClr val="accent4">
                    <a:lumMod val="50000"/>
                  </a:schemeClr>
                </a:solidFill>
                <a:latin typeface="Apple Chancery" panose="03020702040506060504" pitchFamily="66" charset="-79"/>
                <a:cs typeface="Apple Chancery" panose="03020702040506060504" pitchFamily="66" charset="-79"/>
              </a:rPr>
              <a:t>Hand Crafted in Madagascar</a:t>
            </a:r>
          </a:p>
          <a:p>
            <a:pPr algn="ctr"/>
            <a:endParaRPr lang="en-US" sz="2000" b="1" dirty="0">
              <a:solidFill>
                <a:schemeClr val="accent4">
                  <a:lumMod val="50000"/>
                </a:schemeClr>
              </a:solidFill>
              <a:latin typeface="Apple Chancery" panose="03020702040506060504" pitchFamily="66" charset="-79"/>
              <a:cs typeface="Apple Chancery" panose="03020702040506060504" pitchFamily="66" charset="-79"/>
            </a:endParaRPr>
          </a:p>
          <a:p>
            <a:pPr algn="ctr"/>
            <a:r>
              <a:rPr lang="en-US" sz="2000" b="1" dirty="0">
                <a:solidFill>
                  <a:schemeClr val="accent4">
                    <a:lumMod val="50000"/>
                  </a:schemeClr>
                </a:solidFill>
                <a:latin typeface="Apple Chancery" panose="03020702040506060504" pitchFamily="66" charset="-79"/>
                <a:cs typeface="Apple Chancery" panose="03020702040506060504" pitchFamily="66" charset="-79"/>
              </a:rPr>
              <a:t>Organic Apple Juice</a:t>
            </a:r>
          </a:p>
        </p:txBody>
      </p:sp>
      <p:sp>
        <p:nvSpPr>
          <p:cNvPr id="8" name="TextBox 7">
            <a:extLst>
              <a:ext uri="{FF2B5EF4-FFF2-40B4-BE49-F238E27FC236}">
                <a16:creationId xmlns:a16="http://schemas.microsoft.com/office/drawing/2014/main" id="{7B7786B5-D847-0D4B-BC78-92D66078D8B6}"/>
              </a:ext>
            </a:extLst>
          </p:cNvPr>
          <p:cNvSpPr txBox="1"/>
          <p:nvPr/>
        </p:nvSpPr>
        <p:spPr>
          <a:xfrm>
            <a:off x="7653076" y="1717972"/>
            <a:ext cx="2667000" cy="461665"/>
          </a:xfrm>
          <a:prstGeom prst="rect">
            <a:avLst/>
          </a:prstGeom>
          <a:noFill/>
        </p:spPr>
        <p:txBody>
          <a:bodyPr wrap="square" rtlCol="0">
            <a:spAutoFit/>
          </a:bodyPr>
          <a:lstStyle/>
          <a:p>
            <a:pPr algn="ctr"/>
            <a:r>
              <a:rPr lang="en-US" sz="2400" b="1" dirty="0">
                <a:solidFill>
                  <a:schemeClr val="tx1"/>
                </a:solidFill>
              </a:rPr>
              <a:t>Great Success!!!</a:t>
            </a:r>
          </a:p>
        </p:txBody>
      </p:sp>
    </p:spTree>
    <p:extLst>
      <p:ext uri="{BB962C8B-B14F-4D97-AF65-F5344CB8AC3E}">
        <p14:creationId xmlns:p14="http://schemas.microsoft.com/office/powerpoint/2010/main" val="3375962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C4C48-53FF-454D-8FD2-62E299288DFD}"/>
              </a:ext>
            </a:extLst>
          </p:cNvPr>
          <p:cNvSpPr>
            <a:spLocks noGrp="1"/>
          </p:cNvSpPr>
          <p:nvPr>
            <p:ph type="title"/>
          </p:nvPr>
        </p:nvSpPr>
        <p:spPr/>
        <p:txBody>
          <a:bodyPr/>
          <a:lstStyle/>
          <a:p>
            <a:r>
              <a:rPr lang="en-US" dirty="0" err="1"/>
              <a:t>Microservices</a:t>
            </a:r>
            <a:r>
              <a:rPr lang="en-US" dirty="0"/>
              <a:t> – Breaking up the Monolith</a:t>
            </a:r>
          </a:p>
        </p:txBody>
      </p:sp>
      <p:sp>
        <p:nvSpPr>
          <p:cNvPr id="3" name="Content Placeholder 2">
            <a:extLst>
              <a:ext uri="{FF2B5EF4-FFF2-40B4-BE49-F238E27FC236}">
                <a16:creationId xmlns:a16="http://schemas.microsoft.com/office/drawing/2014/main" id="{E5D989BE-E81A-644D-ADC0-89A393B9A140}"/>
              </a:ext>
            </a:extLst>
          </p:cNvPr>
          <p:cNvSpPr>
            <a:spLocks noGrp="1"/>
          </p:cNvSpPr>
          <p:nvPr>
            <p:ph idx="1"/>
          </p:nvPr>
        </p:nvSpPr>
        <p:spPr/>
        <p:txBody>
          <a:bodyPr/>
          <a:lstStyle/>
          <a:p>
            <a:r>
              <a:rPr lang="en-US" b="1" dirty="0"/>
              <a:t>More traffic</a:t>
            </a:r>
          </a:p>
          <a:p>
            <a:pPr lvl="1"/>
            <a:endParaRPr lang="en-US" b="1" dirty="0"/>
          </a:p>
          <a:p>
            <a:r>
              <a:rPr lang="en-US" b="1" dirty="0"/>
              <a:t>More power</a:t>
            </a:r>
          </a:p>
        </p:txBody>
      </p:sp>
      <p:sp>
        <p:nvSpPr>
          <p:cNvPr id="4" name="Rounded Rectangle 3">
            <a:extLst>
              <a:ext uri="{FF2B5EF4-FFF2-40B4-BE49-F238E27FC236}">
                <a16:creationId xmlns:a16="http://schemas.microsoft.com/office/drawing/2014/main" id="{7F3EE8F0-DCD8-1940-85E2-1F822E672447}"/>
              </a:ext>
            </a:extLst>
          </p:cNvPr>
          <p:cNvSpPr/>
          <p:nvPr/>
        </p:nvSpPr>
        <p:spPr bwMode="auto">
          <a:xfrm>
            <a:off x="3505200" y="2022021"/>
            <a:ext cx="2453354" cy="3276600"/>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HelvNeue Light for IBM" pitchFamily="34" charset="0"/>
            </a:endParaRPr>
          </a:p>
          <a:p>
            <a:pPr marL="0" marR="0" indent="0" algn="ctr" defTabSz="914400" rtl="0" eaLnBrk="1" fontAlgn="base" latinLnBrk="0" hangingPunct="1">
              <a:lnSpc>
                <a:spcPct val="9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HelvNeue Light for IBM" pitchFamily="34" charset="0"/>
              </a:rPr>
              <a:t>My Special Application</a:t>
            </a:r>
          </a:p>
        </p:txBody>
      </p:sp>
      <p:sp>
        <p:nvSpPr>
          <p:cNvPr id="5" name="Rounded Rectangle 4">
            <a:extLst>
              <a:ext uri="{FF2B5EF4-FFF2-40B4-BE49-F238E27FC236}">
                <a16:creationId xmlns:a16="http://schemas.microsoft.com/office/drawing/2014/main" id="{4436E1AD-BB60-1E49-AC64-DFAC4F0CDD89}"/>
              </a:ext>
            </a:extLst>
          </p:cNvPr>
          <p:cNvSpPr/>
          <p:nvPr/>
        </p:nvSpPr>
        <p:spPr bwMode="auto">
          <a:xfrm>
            <a:off x="8358344" y="1823357"/>
            <a:ext cx="914400" cy="898072"/>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a:t>
            </a:r>
          </a:p>
        </p:txBody>
      </p:sp>
      <p:sp>
        <p:nvSpPr>
          <p:cNvPr id="6" name="Rounded Rectangle 5">
            <a:extLst>
              <a:ext uri="{FF2B5EF4-FFF2-40B4-BE49-F238E27FC236}">
                <a16:creationId xmlns:a16="http://schemas.microsoft.com/office/drawing/2014/main" id="{C20BF2FB-9EB9-C041-A290-F729F968EC65}"/>
              </a:ext>
            </a:extLst>
          </p:cNvPr>
          <p:cNvSpPr/>
          <p:nvPr/>
        </p:nvSpPr>
        <p:spPr bwMode="auto">
          <a:xfrm>
            <a:off x="9893229" y="1823357"/>
            <a:ext cx="914400" cy="898072"/>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a:t>
            </a:r>
          </a:p>
        </p:txBody>
      </p:sp>
      <p:sp>
        <p:nvSpPr>
          <p:cNvPr id="7" name="Rounded Rectangle 6">
            <a:extLst>
              <a:ext uri="{FF2B5EF4-FFF2-40B4-BE49-F238E27FC236}">
                <a16:creationId xmlns:a16="http://schemas.microsoft.com/office/drawing/2014/main" id="{61E41377-ACF2-8940-A295-9C4D6ABBD266}"/>
              </a:ext>
            </a:extLst>
          </p:cNvPr>
          <p:cNvSpPr/>
          <p:nvPr/>
        </p:nvSpPr>
        <p:spPr bwMode="auto">
          <a:xfrm>
            <a:off x="8358344" y="3211286"/>
            <a:ext cx="914400" cy="898072"/>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a:t>
            </a:r>
          </a:p>
        </p:txBody>
      </p:sp>
      <p:sp>
        <p:nvSpPr>
          <p:cNvPr id="8" name="Rounded Rectangle 7">
            <a:extLst>
              <a:ext uri="{FF2B5EF4-FFF2-40B4-BE49-F238E27FC236}">
                <a16:creationId xmlns:a16="http://schemas.microsoft.com/office/drawing/2014/main" id="{D38C857C-24E5-5840-8B75-2A36CE90F4EC}"/>
              </a:ext>
            </a:extLst>
          </p:cNvPr>
          <p:cNvSpPr/>
          <p:nvPr/>
        </p:nvSpPr>
        <p:spPr bwMode="auto">
          <a:xfrm>
            <a:off x="9893229" y="3211286"/>
            <a:ext cx="914400" cy="898072"/>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a:t>
            </a:r>
          </a:p>
        </p:txBody>
      </p:sp>
      <p:sp>
        <p:nvSpPr>
          <p:cNvPr id="9" name="Rounded Rectangle 8">
            <a:extLst>
              <a:ext uri="{FF2B5EF4-FFF2-40B4-BE49-F238E27FC236}">
                <a16:creationId xmlns:a16="http://schemas.microsoft.com/office/drawing/2014/main" id="{1C62583B-C084-7F45-B80B-A45222F6936F}"/>
              </a:ext>
            </a:extLst>
          </p:cNvPr>
          <p:cNvSpPr/>
          <p:nvPr/>
        </p:nvSpPr>
        <p:spPr bwMode="auto">
          <a:xfrm>
            <a:off x="8358344" y="4601709"/>
            <a:ext cx="914400" cy="898072"/>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a:t>
            </a:r>
          </a:p>
        </p:txBody>
      </p:sp>
      <p:sp>
        <p:nvSpPr>
          <p:cNvPr id="10" name="Rounded Rectangle 9">
            <a:extLst>
              <a:ext uri="{FF2B5EF4-FFF2-40B4-BE49-F238E27FC236}">
                <a16:creationId xmlns:a16="http://schemas.microsoft.com/office/drawing/2014/main" id="{B0EEC48F-71B9-2E42-B60C-55BC0F463364}"/>
              </a:ext>
            </a:extLst>
          </p:cNvPr>
          <p:cNvSpPr/>
          <p:nvPr/>
        </p:nvSpPr>
        <p:spPr bwMode="auto">
          <a:xfrm>
            <a:off x="9893229" y="4601709"/>
            <a:ext cx="914400" cy="898072"/>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a:t>
            </a:r>
          </a:p>
        </p:txBody>
      </p:sp>
      <p:sp>
        <p:nvSpPr>
          <p:cNvPr id="11" name="Right Arrow 10">
            <a:extLst>
              <a:ext uri="{FF2B5EF4-FFF2-40B4-BE49-F238E27FC236}">
                <a16:creationId xmlns:a16="http://schemas.microsoft.com/office/drawing/2014/main" id="{F26E7CA0-FC57-4B48-A40A-BEDA7A6D20F0}"/>
              </a:ext>
            </a:extLst>
          </p:cNvPr>
          <p:cNvSpPr/>
          <p:nvPr/>
        </p:nvSpPr>
        <p:spPr bwMode="auto">
          <a:xfrm>
            <a:off x="6455304" y="3438525"/>
            <a:ext cx="1384519" cy="443593"/>
          </a:xfrm>
          <a:prstGeom prst="rightArrow">
            <a:avLst/>
          </a:prstGeom>
          <a:solidFill>
            <a:schemeClr val="bg1">
              <a:lumMod val="75000"/>
            </a:schemeClr>
          </a:solidFill>
          <a:ln w="127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HelvNeue Light for IBM" pitchFamily="34" charset="0"/>
            </a:endParaRPr>
          </a:p>
        </p:txBody>
      </p:sp>
    </p:spTree>
    <p:extLst>
      <p:ext uri="{BB962C8B-B14F-4D97-AF65-F5344CB8AC3E}">
        <p14:creationId xmlns:p14="http://schemas.microsoft.com/office/powerpoint/2010/main" val="1022517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42DC-FB12-444F-A54C-9AED35D1231C}"/>
              </a:ext>
            </a:extLst>
          </p:cNvPr>
          <p:cNvSpPr>
            <a:spLocks noGrp="1"/>
          </p:cNvSpPr>
          <p:nvPr>
            <p:ph type="title"/>
          </p:nvPr>
        </p:nvSpPr>
        <p:spPr/>
        <p:txBody>
          <a:bodyPr/>
          <a:lstStyle/>
          <a:p>
            <a:r>
              <a:rPr lang="en-US" dirty="0"/>
              <a:t>Even more "Is It Working Production Graphs"</a:t>
            </a:r>
          </a:p>
        </p:txBody>
      </p:sp>
      <p:graphicFrame>
        <p:nvGraphicFramePr>
          <p:cNvPr id="6" name="Chart 5">
            <a:extLst>
              <a:ext uri="{FF2B5EF4-FFF2-40B4-BE49-F238E27FC236}">
                <a16:creationId xmlns:a16="http://schemas.microsoft.com/office/drawing/2014/main" id="{AE749DB0-D5BB-154A-94D9-E0C90FD9439F}"/>
              </a:ext>
            </a:extLst>
          </p:cNvPr>
          <p:cNvGraphicFramePr/>
          <p:nvPr>
            <p:extLst>
              <p:ext uri="{D42A27DB-BD31-4B8C-83A1-F6EECF244321}">
                <p14:modId xmlns:p14="http://schemas.microsoft.com/office/powerpoint/2010/main" val="3330992416"/>
              </p:ext>
            </p:extLst>
          </p:nvPr>
        </p:nvGraphicFramePr>
        <p:xfrm>
          <a:off x="7543800" y="2259063"/>
          <a:ext cx="4505848" cy="41569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64A0A2E7-127D-A143-BADF-F77E1AA06C6F}"/>
              </a:ext>
            </a:extLst>
          </p:cNvPr>
          <p:cNvGraphicFramePr/>
          <p:nvPr>
            <p:extLst>
              <p:ext uri="{D42A27DB-BD31-4B8C-83A1-F6EECF244321}">
                <p14:modId xmlns:p14="http://schemas.microsoft.com/office/powerpoint/2010/main" val="2270905325"/>
              </p:ext>
            </p:extLst>
          </p:nvPr>
        </p:nvGraphicFramePr>
        <p:xfrm>
          <a:off x="2118248" y="1447800"/>
          <a:ext cx="5806552"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AD1FC783-67D7-404B-9A20-B2ED1F655591}"/>
              </a:ext>
            </a:extLst>
          </p:cNvPr>
          <p:cNvGraphicFramePr/>
          <p:nvPr>
            <p:extLst>
              <p:ext uri="{D42A27DB-BD31-4B8C-83A1-F6EECF244321}">
                <p14:modId xmlns:p14="http://schemas.microsoft.com/office/powerpoint/2010/main" val="152684509"/>
              </p:ext>
            </p:extLst>
          </p:nvPr>
        </p:nvGraphicFramePr>
        <p:xfrm>
          <a:off x="441848" y="4271497"/>
          <a:ext cx="5806552" cy="251030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907866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FFA1-F264-0D4D-91DA-7DF13AD78FE6}"/>
              </a:ext>
            </a:extLst>
          </p:cNvPr>
          <p:cNvSpPr>
            <a:spLocks noGrp="1"/>
          </p:cNvSpPr>
          <p:nvPr>
            <p:ph type="title"/>
          </p:nvPr>
        </p:nvSpPr>
        <p:spPr/>
        <p:txBody>
          <a:bodyPr/>
          <a:lstStyle/>
          <a:p>
            <a:r>
              <a:rPr lang="en-US" dirty="0"/>
              <a:t>Video Feature Rollout</a:t>
            </a:r>
          </a:p>
        </p:txBody>
      </p:sp>
      <p:pic>
        <p:nvPicPr>
          <p:cNvPr id="2050" name="Picture 2" descr="http://images.all-free-download.com/images/graphicthumb/play_green_round_button_4218.jpg">
            <a:extLst>
              <a:ext uri="{FF2B5EF4-FFF2-40B4-BE49-F238E27FC236}">
                <a16:creationId xmlns:a16="http://schemas.microsoft.com/office/drawing/2014/main" id="{1C7D866C-1480-D84D-8018-845E972CE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514600"/>
            <a:ext cx="3162300" cy="31623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C7085EA-5490-4248-86A4-1A6931F0E2ED}"/>
              </a:ext>
            </a:extLst>
          </p:cNvPr>
          <p:cNvSpPr txBox="1"/>
          <p:nvPr/>
        </p:nvSpPr>
        <p:spPr>
          <a:xfrm>
            <a:off x="4743450" y="1905000"/>
            <a:ext cx="2667000" cy="461665"/>
          </a:xfrm>
          <a:prstGeom prst="rect">
            <a:avLst/>
          </a:prstGeom>
          <a:noFill/>
        </p:spPr>
        <p:txBody>
          <a:bodyPr wrap="square" rtlCol="0">
            <a:spAutoFit/>
          </a:bodyPr>
          <a:lstStyle/>
          <a:p>
            <a:pPr algn="ctr"/>
            <a:r>
              <a:rPr lang="en-US" sz="2400" b="1" dirty="0">
                <a:solidFill>
                  <a:schemeClr val="tx1"/>
                </a:solidFill>
              </a:rPr>
              <a:t>Hilarious Video 1</a:t>
            </a:r>
          </a:p>
        </p:txBody>
      </p:sp>
    </p:spTree>
    <p:extLst>
      <p:ext uri="{BB962C8B-B14F-4D97-AF65-F5344CB8AC3E}">
        <p14:creationId xmlns:p14="http://schemas.microsoft.com/office/powerpoint/2010/main" val="121702996"/>
      </p:ext>
    </p:extLst>
  </p:cSld>
  <p:clrMapOvr>
    <a:masterClrMapping/>
  </p:clrMapOvr>
</p:sld>
</file>

<file path=ppt/theme/theme1.xml><?xml version="1.0" encoding="utf-8"?>
<a:theme xmlns:a="http://schemas.openxmlformats.org/drawingml/2006/main" name="IBM_Performance_Marketing_Theme">
  <a:themeElements>
    <a:clrScheme name="IBM DBG Colors">
      <a:dk1>
        <a:srgbClr val="323232"/>
      </a:dk1>
      <a:lt1>
        <a:srgbClr val="FFFFFF"/>
      </a:lt1>
      <a:dk2>
        <a:srgbClr val="0F182D"/>
      </a:dk2>
      <a:lt2>
        <a:srgbClr val="D9DBD9"/>
      </a:lt2>
      <a:accent1>
        <a:srgbClr val="304C89"/>
      </a:accent1>
      <a:accent2>
        <a:srgbClr val="253965"/>
      </a:accent2>
      <a:accent3>
        <a:srgbClr val="00B4A0"/>
      </a:accent3>
      <a:accent4>
        <a:srgbClr val="00B3B1"/>
      </a:accent4>
      <a:accent5>
        <a:srgbClr val="FA2C34"/>
      </a:accent5>
      <a:accent6>
        <a:srgbClr val="F05253"/>
      </a:accent6>
      <a:hlink>
        <a:srgbClr val="4378BC"/>
      </a:hlink>
      <a:folHlink>
        <a:srgbClr val="AB1A86"/>
      </a:folHlink>
    </a:clrScheme>
    <a:fontScheme name="IBM_Performance_Marketing_Fonts">
      <a:majorFont>
        <a:latin typeface="HelvNeue Bold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accent1"/>
          </a:solidFill>
          <a:prstDash val="solid"/>
          <a:round/>
          <a:headEnd type="none" w="med" len="med"/>
          <a:tailEnd type="none" w="med" len="med"/>
        </a:ln>
        <a:effectLst/>
      </a:spPr>
      <a:bodyPr vert="horz" wrap="square" lIns="0" tIns="0" rIns="0" bIns="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600" b="0" i="0" u="none" strike="noStrike" cap="none" normalizeH="0" baseline="0" dirty="0" smtClean="0">
            <a:ln>
              <a:noFill/>
            </a:ln>
            <a:solidFill>
              <a:schemeClr val="tx1"/>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txDef>
      <a:spPr>
        <a:noFill/>
      </a:spPr>
      <a:bodyPr wrap="square" rtlCol="0">
        <a:spAutoFit/>
      </a:bodyPr>
      <a:lstStyle>
        <a:defPPr>
          <a:defRPr sz="1600" dirty="0" err="1" smtClean="0">
            <a:solidFill>
              <a:schemeClr val="tx1"/>
            </a:solidFill>
          </a:defRPr>
        </a:defPPr>
      </a:lstStyle>
    </a:tx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BM_Performance_Marketing_2015_wide_v3.potx" id="{089E9A05-347E-485B-B1D2-AB2F7920E84E}" vid="{27C8CCC0-9E3F-49F2-BABE-BF039316AB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DBG Presentation Template</Template>
  <TotalTime>6069</TotalTime>
  <Words>2277</Words>
  <Application>Microsoft Macintosh PowerPoint</Application>
  <PresentationFormat>Widescreen</PresentationFormat>
  <Paragraphs>376</Paragraphs>
  <Slides>33</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Andale Mono</vt:lpstr>
      <vt:lpstr>Apple Chancery</vt:lpstr>
      <vt:lpstr>Arial</vt:lpstr>
      <vt:lpstr>Calibri</vt:lpstr>
      <vt:lpstr>Consolas</vt:lpstr>
      <vt:lpstr>Courier</vt:lpstr>
      <vt:lpstr>Courier New</vt:lpstr>
      <vt:lpstr>HelvNeue Bold for IBM</vt:lpstr>
      <vt:lpstr>HelvNeue Light for IBM</vt:lpstr>
      <vt:lpstr>Wingdings</vt:lpstr>
      <vt:lpstr>IBM_Performance_Marketing_Theme</vt:lpstr>
      <vt:lpstr>Getting a Handle on your Services with Istio</vt:lpstr>
      <vt:lpstr>Agenda</vt:lpstr>
      <vt:lpstr>Building an Application</vt:lpstr>
      <vt:lpstr>Is It Working Production Graphs</vt:lpstr>
      <vt:lpstr>Failure Recovery</vt:lpstr>
      <vt:lpstr>Single Application Nirvana</vt:lpstr>
      <vt:lpstr>Microservices – Breaking up the Monolith</vt:lpstr>
      <vt:lpstr>Even more "Is It Working Production Graphs"</vt:lpstr>
      <vt:lpstr>Video Feature Rollout</vt:lpstr>
      <vt:lpstr>Video Feature Rollout</vt:lpstr>
      <vt:lpstr>Video Feature Rollout</vt:lpstr>
      <vt:lpstr>PowerPoint Presentation</vt:lpstr>
      <vt:lpstr>A Quick Reminder...</vt:lpstr>
      <vt:lpstr>Istio Components</vt:lpstr>
      <vt:lpstr>Sidecar?</vt:lpstr>
      <vt:lpstr>PowerPoint Presentation</vt:lpstr>
      <vt:lpstr>PowerPoint Presentation</vt:lpstr>
      <vt:lpstr>Istio Metrics</vt:lpstr>
      <vt:lpstr>Security</vt:lpstr>
      <vt:lpstr>Istio &amp; Spiffe</vt:lpstr>
      <vt:lpstr>Istio &amp; Spiffe</vt:lpstr>
      <vt:lpstr>Putting it all together</vt:lpstr>
      <vt:lpstr>Istio Key Features</vt:lpstr>
      <vt:lpstr>RouteRules for Traffic Management</vt:lpstr>
      <vt:lpstr>Demo:  Dynamic Header Routing</vt:lpstr>
      <vt:lpstr>Circuit breaking</vt:lpstr>
      <vt:lpstr>Demo Circuit-Breaking</vt:lpstr>
      <vt:lpstr>Fault injection</vt:lpstr>
      <vt:lpstr>PowerPoint Presentation</vt:lpstr>
      <vt:lpstr>2 second latency trace</vt:lpstr>
      <vt:lpstr>2 second latency with 1 sec timeout</vt:lpstr>
      <vt:lpstr>Demo: Failure Injection</vt:lpstr>
      <vt:lpstr>FIN: Questions?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Istio</dc:title>
  <dc:creator>Microsoft Office User</dc:creator>
  <cp:lastModifiedBy>Microsoft Office User</cp:lastModifiedBy>
  <cp:revision>87</cp:revision>
  <cp:lastPrinted>2018-02-09T16:29:53Z</cp:lastPrinted>
  <dcterms:created xsi:type="dcterms:W3CDTF">2018-01-30T16:19:37Z</dcterms:created>
  <dcterms:modified xsi:type="dcterms:W3CDTF">2018-02-20T22:20:09Z</dcterms:modified>
</cp:coreProperties>
</file>